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87" r:id="rId6"/>
    <p:sldId id="288" r:id="rId7"/>
    <p:sldId id="259" r:id="rId8"/>
    <p:sldId id="295" r:id="rId9"/>
    <p:sldId id="272" r:id="rId10"/>
    <p:sldId id="260" r:id="rId11"/>
    <p:sldId id="291" r:id="rId12"/>
    <p:sldId id="278" r:id="rId13"/>
    <p:sldId id="289" r:id="rId14"/>
    <p:sldId id="290" r:id="rId15"/>
    <p:sldId id="292" r:id="rId16"/>
    <p:sldId id="265" r:id="rId17"/>
    <p:sldId id="280" r:id="rId18"/>
    <p:sldId id="281" r:id="rId19"/>
    <p:sldId id="293" r:id="rId20"/>
    <p:sldId id="294" r:id="rId21"/>
    <p:sldId id="301" r:id="rId22"/>
    <p:sldId id="298" r:id="rId23"/>
    <p:sldId id="297" r:id="rId24"/>
    <p:sldId id="299" r:id="rId25"/>
    <p:sldId id="300" r:id="rId26"/>
    <p:sldId id="283" r:id="rId27"/>
    <p:sldId id="284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6D328-0A44-4901-867D-638DB446A211}" type="datetimeFigureOut">
              <a:rPr lang="en-IN" smtClean="0"/>
              <a:t>12-April-2014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2A935-1ECD-4C45-9B6D-1D31CEB4B4DB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7699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6EB5-E8E8-4568-9510-16134ACFF0B1}" type="slidenum">
              <a:rPr lang="en-IN" smtClean="0">
                <a:solidFill>
                  <a:prstClr val="black"/>
                </a:solidFill>
              </a:rPr>
              <a:pPr/>
              <a:t>1</a:t>
            </a:fld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9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A935-1ECD-4C45-9B6D-1D31CEB4B4DB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6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C2A935-1ECD-4C45-9B6D-1D31CEB4B4DB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575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3233F-8257-469D-8005-EFAD909E1219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907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4B40-A2C9-4277-AA64-F551D925F590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676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B854-253B-443D-B1B0-232904D0A023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287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C59F3-5A56-4B7F-806D-3BA0599BE456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211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ACD4-46D3-4A5B-90E3-673C98E589A2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3824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88FD053-172B-48EB-A653-DBF6765E29FB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4402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B052-4009-41E0-B84C-13957E88699F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03984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0B8B-1A98-4F87-919F-101F696740CD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3397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E39D1-534D-454C-9419-00BB1405C7B9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80808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63CF8-8295-44AB-BF9F-0B17D5927AC9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93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D7609-665B-4E0B-BA10-2F0752350AF4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535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113E-7C08-409E-AAA9-A5E16E5B649C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40269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36F4-B52F-4350-924E-9A1491394041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903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EFDA2-E0F7-4C40-9ADB-0B58CF8E730D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4256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C2C68-269F-4FC2-9C07-2B79EECC4985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62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71AB-211E-4873-AAA2-33A15E3D8E14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425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0EFC6-3A37-4591-9C0F-B2022751C61A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94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8E21-7643-4A7E-8F6C-D4E0D0DB1451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048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495C-335D-4D8E-B3C7-CF92919B9D45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295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39284-6B08-44BD-BD73-58D8E6A3AA28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845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6321D-53C7-4C5F-AB4F-2E1194339041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361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F0D2-6BD3-4D30-81ED-6DDA50B52E01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08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32C7B-2AE9-4F38-B535-6B3F2448AFEA}" type="datetime1">
              <a:rPr lang="en-IN" smtClean="0"/>
              <a:t>12-April-2014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AF1D2-A94C-4E79-B9CE-6ED181B606E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888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FBF4117-FD80-444E-93F4-A34000451C3B}" type="datetime1">
              <a:rPr lang="en-IN" smtClean="0">
                <a:solidFill>
                  <a:srgbClr val="696464"/>
                </a:solidFill>
              </a:rPr>
              <a:t>12-April-2014</a:t>
            </a:fld>
            <a:endParaRPr lang="en-IN" dirty="0">
              <a:solidFill>
                <a:srgbClr val="696464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 dirty="0">
              <a:solidFill>
                <a:srgbClr val="696464"/>
              </a:solidFill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EBA7DEC-195B-46BC-9494-0E7D1DD691F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57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shuavi@iitk.ac.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msunil@iitk.ac.in" TargetMode="External"/><Relationship Id="rId4" Type="http://schemas.openxmlformats.org/officeDocument/2006/relationships/hyperlink" Target="mailto:spranjal@iitk.ac.i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vlabwww.epfl.ch/~strecha/multiview/herzjesu_dense.html" TargetMode="External"/><Relationship Id="rId2" Type="http://schemas.openxmlformats.org/officeDocument/2006/relationships/hyperlink" Target="http://cvlabwww.epfl.ch/~strecha/multiview/denseMVS.html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sz="3600" b="1" dirty="0" smtClean="0">
                <a:latin typeface="Arial Black" panose="020B0A04020102020204" pitchFamily="34" charset="0"/>
              </a:rPr>
              <a:t>3D Reconstruction from several images(</a:t>
            </a:r>
            <a:r>
              <a:rPr lang="en-IN" sz="3000" b="1" dirty="0" smtClean="0">
                <a:latin typeface="Arial Black" panose="020B0A04020102020204" pitchFamily="34" charset="0"/>
              </a:rPr>
              <a:t>structure from motion</a:t>
            </a:r>
            <a:r>
              <a:rPr lang="en-IN" sz="3600" b="1" dirty="0" smtClean="0">
                <a:latin typeface="Arial Black" panose="020B0A04020102020204" pitchFamily="34" charset="0"/>
              </a:rPr>
              <a:t>)</a:t>
            </a:r>
            <a:endParaRPr lang="en-IN" sz="3600" b="1" i="1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848" y="6128683"/>
            <a:ext cx="7891272" cy="1069848"/>
          </a:xfrm>
        </p:spPr>
        <p:txBody>
          <a:bodyPr>
            <a:normAutofit/>
          </a:bodyPr>
          <a:lstStyle/>
          <a:p>
            <a:r>
              <a:rPr lang="en-IN" b="1" i="1" dirty="0" smtClean="0">
                <a:latin typeface="Calibri" panose="020F0502020204030204" pitchFamily="34" charset="0"/>
              </a:rPr>
              <a:t>Advisor: Prof. Vinay P. Namboodiri</a:t>
            </a:r>
            <a:endParaRPr lang="en-IN" b="1" i="1"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27E6980-D30F-44B7-9894-513A6BE30913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416300" y="393700"/>
            <a:ext cx="566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u="sng" dirty="0">
                <a:solidFill>
                  <a:srgbClr val="0070C0"/>
                </a:solidFill>
                <a:latin typeface="Candara" panose="020E0502030303020204" pitchFamily="34" charset="0"/>
              </a:rPr>
              <a:t>Project Presentation: </a:t>
            </a:r>
            <a:r>
              <a:rPr lang="en-IN" sz="3000" b="1" u="sng" dirty="0" smtClean="0">
                <a:solidFill>
                  <a:srgbClr val="0070C0"/>
                </a:solidFill>
                <a:latin typeface="Candara" panose="020E0502030303020204" pitchFamily="34" charset="0"/>
              </a:rPr>
              <a:t>CS676 (Computer Vision)</a:t>
            </a:r>
            <a:endParaRPr lang="en-IN" sz="3000" b="1" u="sng" dirty="0">
              <a:solidFill>
                <a:srgbClr val="0070C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3900" y="4490891"/>
            <a:ext cx="736691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     Anshu Avinash              Pranjal Singh                    Sunil Kumar</a:t>
            </a:r>
            <a:endParaRPr lang="en-IN" sz="2000" b="1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         10327122                       10327511                        10327742</a:t>
            </a:r>
            <a:endParaRPr lang="en-IN" sz="2000" b="1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  <a:hlinkClick r:id="rId3"/>
              </a:rPr>
              <a:t>anshuavi@iitk.ac.in</a:t>
            </a:r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     </a:t>
            </a:r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  <a:hlinkClick r:id="rId4"/>
              </a:rPr>
              <a:t>spranjal@iitk.ac.in</a:t>
            </a:r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         </a:t>
            </a:r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  <a:hlinkClick r:id="rId5"/>
              </a:rPr>
              <a:t>msunil@iitk.ac.in</a:t>
            </a:r>
            <a:endParaRPr lang="en-IN" sz="2000" b="1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r>
              <a:rPr lang="en-IN" sz="2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			   </a:t>
            </a:r>
            <a:r>
              <a:rPr lang="en-IN" sz="2500" b="1" u="sng" dirty="0" smtClean="0">
                <a:solidFill>
                  <a:prstClr val="black"/>
                </a:solidFill>
                <a:latin typeface="Calibri" panose="020F0502020204030204" pitchFamily="34" charset="0"/>
              </a:rPr>
              <a:t>GROUP-6</a:t>
            </a:r>
            <a:r>
              <a:rPr lang="en-IN" sz="2500" b="1" u="sng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endParaRPr lang="en-IN" sz="2500" b="1" u="sng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3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mbria" panose="02040503050406030204" pitchFamily="18" charset="0"/>
              </a:rPr>
              <a:t>Feature extraction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000" dirty="0" smtClean="0">
                <a:latin typeface="Calibri" panose="020F0502020204030204" pitchFamily="34" charset="0"/>
              </a:rPr>
              <a:t>Optical flow is another alternative to get better matching</a:t>
            </a:r>
          </a:p>
          <a:p>
            <a:pPr marL="548640" lvl="2" indent="0">
              <a:buNone/>
            </a:pPr>
            <a:endParaRPr lang="en-IN" sz="2100" b="1" dirty="0" smtClean="0">
              <a:latin typeface="Calibri" panose="020F0502020204030204" pitchFamily="34" charset="0"/>
            </a:endParaRPr>
          </a:p>
          <a:p>
            <a:pPr marL="548640" lvl="2" indent="0">
              <a:buNone/>
            </a:pPr>
            <a:endParaRPr lang="en-IN" sz="2100" b="1" dirty="0" smtClean="0">
              <a:latin typeface="Calibri" panose="020F0502020204030204" pitchFamily="34" charset="0"/>
            </a:endParaRPr>
          </a:p>
          <a:p>
            <a:pPr marL="548640" lvl="2" indent="0" algn="ctr">
              <a:buNone/>
            </a:pPr>
            <a:r>
              <a:rPr lang="en-IN" sz="2500" b="1" dirty="0" smtClean="0">
                <a:latin typeface="Calibri" panose="020F0502020204030204" pitchFamily="34" charset="0"/>
              </a:rPr>
              <a:t>“Optical </a:t>
            </a:r>
            <a:r>
              <a:rPr lang="en-IN" sz="2500" b="1" dirty="0">
                <a:latin typeface="Calibri" panose="020F0502020204030204" pitchFamily="34" charset="0"/>
              </a:rPr>
              <a:t>flow is the process of matching selected points from one image to another, assuming </a:t>
            </a:r>
            <a:r>
              <a:rPr lang="en-IN" sz="2500" b="1" dirty="0" smtClean="0">
                <a:latin typeface="Calibri" panose="020F0502020204030204" pitchFamily="34" charset="0"/>
              </a:rPr>
              <a:t>both images </a:t>
            </a:r>
            <a:r>
              <a:rPr lang="en-IN" sz="2500" b="1" dirty="0">
                <a:latin typeface="Calibri" panose="020F0502020204030204" pitchFamily="34" charset="0"/>
              </a:rPr>
              <a:t>are part of a sequence and relatively close to one </a:t>
            </a:r>
            <a:r>
              <a:rPr lang="en-IN" sz="2500" b="1" dirty="0" smtClean="0">
                <a:latin typeface="Calibri" panose="020F0502020204030204" pitchFamily="34" charset="0"/>
              </a:rPr>
              <a:t>another”</a:t>
            </a:r>
          </a:p>
          <a:p>
            <a:pPr marL="548640" lvl="2" indent="0" algn="ctr">
              <a:buNone/>
            </a:pPr>
            <a:endParaRPr lang="en-IN" sz="2500" b="1" dirty="0" smtClean="0">
              <a:latin typeface="Calibri" panose="020F0502020204030204" pitchFamily="34" charset="0"/>
            </a:endParaRPr>
          </a:p>
          <a:p>
            <a:r>
              <a:rPr lang="en-IN" sz="25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Advantage: </a:t>
            </a:r>
            <a:r>
              <a:rPr lang="en-IN" sz="3000" dirty="0">
                <a:latin typeface="Calibri" panose="020F0502020204030204" pitchFamily="34" charset="0"/>
              </a:rPr>
              <a:t>P</a:t>
            </a:r>
            <a:r>
              <a:rPr lang="en-IN" sz="3000" dirty="0" smtClean="0">
                <a:latin typeface="Calibri" panose="020F0502020204030204" pitchFamily="34" charset="0"/>
              </a:rPr>
              <a:t>rocess </a:t>
            </a:r>
            <a:r>
              <a:rPr lang="en-IN" sz="3000" dirty="0">
                <a:latin typeface="Calibri" panose="020F0502020204030204" pitchFamily="34" charset="0"/>
              </a:rPr>
              <a:t>is usually faster and </a:t>
            </a:r>
            <a:r>
              <a:rPr lang="en-IN" sz="3000" dirty="0" smtClean="0">
                <a:latin typeface="Calibri" panose="020F0502020204030204" pitchFamily="34" charset="0"/>
              </a:rPr>
              <a:t>can accommodate matching </a:t>
            </a:r>
            <a:r>
              <a:rPr lang="en-IN" sz="3000" dirty="0">
                <a:latin typeface="Calibri" panose="020F0502020204030204" pitchFamily="34" charset="0"/>
              </a:rPr>
              <a:t>many more points, making the reconstruction denser</a:t>
            </a:r>
            <a:endParaRPr lang="en-IN" sz="3000" b="1" dirty="0" smtClean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0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92532"/>
            <a:ext cx="10058400" cy="1609344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Camera calibration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562608"/>
            <a:ext cx="10058400" cy="4050792"/>
          </a:xfrm>
        </p:spPr>
        <p:txBody>
          <a:bodyPr>
            <a:noAutofit/>
          </a:bodyPr>
          <a:lstStyle/>
          <a:p>
            <a:pPr marL="807720" lvl="1" indent="-533400"/>
            <a:r>
              <a:rPr lang="en-US" altLang="en-US" sz="3000" dirty="0">
                <a:latin typeface="Calibri" panose="020F0502020204030204" pitchFamily="34" charset="0"/>
              </a:rPr>
              <a:t>Determine camera parameters from </a:t>
            </a:r>
            <a:r>
              <a:rPr lang="en-US" altLang="en-US" sz="3000" i="1" dirty="0">
                <a:latin typeface="Calibri" panose="020F0502020204030204" pitchFamily="34" charset="0"/>
              </a:rPr>
              <a:t>known</a:t>
            </a:r>
            <a:r>
              <a:rPr lang="en-US" altLang="en-US" sz="3000" dirty="0">
                <a:latin typeface="Calibri" panose="020F0502020204030204" pitchFamily="34" charset="0"/>
              </a:rPr>
              <a:t> 3D points or calibration object(s)</a:t>
            </a:r>
          </a:p>
          <a:p>
            <a:pPr marL="807720" lvl="1" indent="-533400">
              <a:buFontTx/>
              <a:buAutoNum type="arabicPeriod"/>
            </a:pPr>
            <a:r>
              <a:rPr lang="en-US" altLang="en-US" sz="3000" i="1" dirty="0">
                <a:latin typeface="Calibri" panose="020F0502020204030204" pitchFamily="34" charset="0"/>
              </a:rPr>
              <a:t>internal</a:t>
            </a:r>
            <a:r>
              <a:rPr lang="en-US" altLang="en-US" sz="3000" dirty="0">
                <a:latin typeface="Calibri" panose="020F0502020204030204" pitchFamily="34" charset="0"/>
              </a:rPr>
              <a:t> or </a:t>
            </a:r>
            <a:r>
              <a:rPr lang="en-US" altLang="en-US" sz="3000" i="1" dirty="0">
                <a:latin typeface="Calibri" panose="020F0502020204030204" pitchFamily="34" charset="0"/>
              </a:rPr>
              <a:t>intrinsic</a:t>
            </a:r>
            <a:r>
              <a:rPr lang="en-US" altLang="en-US" sz="3000" dirty="0">
                <a:latin typeface="Calibri" panose="020F0502020204030204" pitchFamily="34" charset="0"/>
              </a:rPr>
              <a:t> parameters such as focal length, optical center, aspect ratio:</a:t>
            </a:r>
            <a:br>
              <a:rPr lang="en-US" altLang="en-US" sz="3000" dirty="0">
                <a:latin typeface="Calibri" panose="020F0502020204030204" pitchFamily="34" charset="0"/>
              </a:rPr>
            </a:br>
            <a:r>
              <a:rPr lang="en-US" altLang="en-US" sz="3000" i="1" dirty="0">
                <a:latin typeface="Calibri" panose="020F0502020204030204" pitchFamily="34" charset="0"/>
              </a:rPr>
              <a:t>what kind of camera?</a:t>
            </a:r>
            <a:endParaRPr lang="en-US" altLang="en-US" sz="3000" dirty="0">
              <a:latin typeface="Calibri" panose="020F0502020204030204" pitchFamily="34" charset="0"/>
            </a:endParaRPr>
          </a:p>
          <a:p>
            <a:pPr marL="807720" lvl="1" indent="-533400">
              <a:buFontTx/>
              <a:buAutoNum type="arabicPeriod"/>
            </a:pPr>
            <a:r>
              <a:rPr lang="en-US" altLang="en-US" sz="3000" i="1" dirty="0">
                <a:latin typeface="Calibri" panose="020F0502020204030204" pitchFamily="34" charset="0"/>
              </a:rPr>
              <a:t>external</a:t>
            </a:r>
            <a:r>
              <a:rPr lang="en-US" altLang="en-US" sz="3000" dirty="0">
                <a:latin typeface="Calibri" panose="020F0502020204030204" pitchFamily="34" charset="0"/>
              </a:rPr>
              <a:t> or </a:t>
            </a:r>
            <a:r>
              <a:rPr lang="en-US" altLang="en-US" sz="3000" i="1" dirty="0">
                <a:latin typeface="Calibri" panose="020F0502020204030204" pitchFamily="34" charset="0"/>
              </a:rPr>
              <a:t>extrinsic </a:t>
            </a:r>
            <a:r>
              <a:rPr lang="en-US" altLang="en-US" sz="3000" dirty="0">
                <a:latin typeface="Calibri" panose="020F0502020204030204" pitchFamily="34" charset="0"/>
              </a:rPr>
              <a:t>(</a:t>
            </a:r>
            <a:r>
              <a:rPr lang="en-US" altLang="en-US" sz="3000" dirty="0" smtClean="0">
                <a:latin typeface="Calibri" panose="020F0502020204030204" pitchFamily="34" charset="0"/>
              </a:rPr>
              <a:t>pose) parameters</a:t>
            </a:r>
            <a:r>
              <a:rPr lang="en-US" altLang="en-US" sz="3000" dirty="0">
                <a:latin typeface="Calibri" panose="020F0502020204030204" pitchFamily="34" charset="0"/>
              </a:rPr>
              <a:t>:</a:t>
            </a:r>
            <a:br>
              <a:rPr lang="en-US" altLang="en-US" sz="3000" dirty="0">
                <a:latin typeface="Calibri" panose="020F0502020204030204" pitchFamily="34" charset="0"/>
              </a:rPr>
            </a:br>
            <a:r>
              <a:rPr lang="en-US" altLang="en-US" sz="3000" i="1" dirty="0">
                <a:latin typeface="Calibri" panose="020F0502020204030204" pitchFamily="34" charset="0"/>
              </a:rPr>
              <a:t>where is the camera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?</a:t>
            </a:r>
          </a:p>
          <a:p>
            <a:pPr marL="807720" lvl="1" indent="-533400">
              <a:buFontTx/>
              <a:buAutoNum type="arabicPeriod"/>
            </a:pPr>
            <a:endParaRPr lang="en-IN" sz="3000" dirty="0" smtClean="0">
              <a:latin typeface="Calibri" panose="020F0502020204030204" pitchFamily="34" charset="0"/>
            </a:endParaRPr>
          </a:p>
          <a:p>
            <a:pPr lvl="1"/>
            <a:r>
              <a:rPr lang="en-IN" sz="3000" dirty="0" smtClean="0">
                <a:latin typeface="Calibri" panose="020F0502020204030204" pitchFamily="34" charset="0"/>
              </a:rPr>
              <a:t>Camera </a:t>
            </a:r>
            <a:r>
              <a:rPr lang="en-IN" sz="3000" dirty="0">
                <a:latin typeface="Calibri" panose="020F0502020204030204" pitchFamily="34" charset="0"/>
              </a:rPr>
              <a:t>intrinsic and extrinsic parameters can be determined for a </a:t>
            </a:r>
            <a:r>
              <a:rPr lang="en-IN" sz="3000" dirty="0" smtClean="0">
                <a:latin typeface="Calibri" panose="020F0502020204030204" pitchFamily="34" charset="0"/>
              </a:rPr>
              <a:t>particular camera </a:t>
            </a:r>
            <a:r>
              <a:rPr lang="en-IN" sz="3000" dirty="0">
                <a:latin typeface="Calibri" panose="020F0502020204030204" pitchFamily="34" charset="0"/>
              </a:rPr>
              <a:t>and lens combination by photographing a controlled scene</a:t>
            </a:r>
            <a:r>
              <a:rPr lang="en-IN" sz="3000" dirty="0" smtClean="0">
                <a:latin typeface="Calibri" panose="020F0502020204030204" pitchFamily="34" charset="0"/>
              </a:rPr>
              <a:t>.</a:t>
            </a:r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981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Fundamental </a:t>
            </a:r>
            <a:r>
              <a:rPr lang="en-IN" dirty="0" smtClean="0">
                <a:latin typeface="Cambria" panose="02040503050406030204" pitchFamily="18" charset="0"/>
              </a:rPr>
              <a:t>matrix(f)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777748" y="2093976"/>
            <a:ext cx="10058400" cy="4050792"/>
          </a:xfrm>
        </p:spPr>
        <p:txBody>
          <a:bodyPr>
            <a:noAutofit/>
          </a:bodyPr>
          <a:lstStyle/>
          <a:p>
            <a:pPr marL="807720" lvl="1" indent="-533400"/>
            <a:r>
              <a:rPr lang="en-IN" sz="3000" dirty="0" smtClean="0">
                <a:latin typeface="Calibri" panose="020F0502020204030204" pitchFamily="34" charset="0"/>
              </a:rPr>
              <a:t>Records motion between </a:t>
            </a:r>
            <a:r>
              <a:rPr lang="en-IN" sz="3000" dirty="0" smtClean="0">
                <a:latin typeface="Calibri" panose="020F0502020204030204" pitchFamily="34" charset="0"/>
              </a:rPr>
              <a:t>cameras</a:t>
            </a:r>
          </a:p>
          <a:p>
            <a:pPr marL="807720" lvl="1" indent="-533400"/>
            <a:endParaRPr lang="en-IN" sz="3000" dirty="0">
              <a:latin typeface="Calibri" panose="020F0502020204030204" pitchFamily="34" charset="0"/>
            </a:endParaRPr>
          </a:p>
          <a:p>
            <a:pPr marL="807720" lvl="1" indent="-533400"/>
            <a:r>
              <a:rPr lang="en-IN" sz="3000" dirty="0" smtClean="0">
                <a:latin typeface="Calibri" panose="020F0502020204030204" pitchFamily="34" charset="0"/>
              </a:rPr>
              <a:t>Used RANSAC to calculate F</a:t>
            </a:r>
            <a:endParaRPr lang="en-IN" sz="3000" dirty="0" smtClean="0">
              <a:latin typeface="Calibri" panose="020F0502020204030204" pitchFamily="34" charset="0"/>
            </a:endParaRPr>
          </a:p>
          <a:p>
            <a:pPr marL="807720" lvl="1" indent="-533400"/>
            <a:endParaRPr lang="en-IN" sz="3000" dirty="0">
              <a:latin typeface="Calibri" panose="020F0502020204030204" pitchFamily="34" charset="0"/>
            </a:endParaRPr>
          </a:p>
          <a:p>
            <a:pPr marL="807720" lvl="1" indent="-533400"/>
            <a:r>
              <a:rPr lang="en-IN" sz="3000" dirty="0" smtClean="0">
                <a:latin typeface="Calibri" panose="020F0502020204030204" pitchFamily="34" charset="0"/>
              </a:rPr>
              <a:t>Can be used to calculate Essential matrix which assumes usage of calibrated cameras</a:t>
            </a:r>
          </a:p>
          <a:p>
            <a:pPr marL="807720" lvl="1" indent="-533400"/>
            <a:endParaRPr lang="en-IN" sz="3000" dirty="0" smtClean="0">
              <a:latin typeface="Calibri" panose="020F0502020204030204" pitchFamily="34" charset="0"/>
            </a:endParaRPr>
          </a:p>
          <a:p>
            <a:pPr marL="807720" lvl="1" indent="-533400"/>
            <a:r>
              <a:rPr lang="en-IN" sz="3000" dirty="0" smtClean="0">
                <a:latin typeface="Calibri" panose="020F0502020204030204" pitchFamily="34" charset="0"/>
              </a:rPr>
              <a:t>E = K</a:t>
            </a:r>
            <a:r>
              <a:rPr lang="en-IN" sz="3000" baseline="30000" dirty="0" smtClean="0">
                <a:latin typeface="Calibri" panose="020F0502020204030204" pitchFamily="34" charset="0"/>
              </a:rPr>
              <a:t>T</a:t>
            </a:r>
            <a:r>
              <a:rPr lang="en-IN" sz="3000" dirty="0" smtClean="0">
                <a:latin typeface="Calibri" panose="020F0502020204030204" pitchFamily="34" charset="0"/>
              </a:rPr>
              <a:t> * F * </a:t>
            </a:r>
            <a:r>
              <a:rPr lang="en-IN" sz="3000" dirty="0" smtClean="0">
                <a:latin typeface="Calibri" panose="020F0502020204030204" pitchFamily="34" charset="0"/>
              </a:rPr>
              <a:t>K</a:t>
            </a:r>
            <a:endParaRPr lang="en-IN" sz="3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Essential </a:t>
            </a:r>
            <a:r>
              <a:rPr lang="en-IN" dirty="0" smtClean="0">
                <a:latin typeface="Cambria" panose="02040503050406030204" pitchFamily="18" charset="0"/>
              </a:rPr>
              <a:t>matrix(E)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 smtClean="0">
                <a:latin typeface="Calibri" panose="020F0502020204030204" pitchFamily="34" charset="0"/>
              </a:rPr>
              <a:t>3 </a:t>
            </a:r>
            <a:r>
              <a:rPr lang="en-IN" sz="3000" dirty="0">
                <a:latin typeface="Calibri" panose="020F0502020204030204" pitchFamily="34" charset="0"/>
              </a:rPr>
              <a:t>x 3 sized </a:t>
            </a:r>
            <a:r>
              <a:rPr lang="en-IN" sz="3000" dirty="0" smtClean="0">
                <a:latin typeface="Calibri" panose="020F0502020204030204" pitchFamily="34" charset="0"/>
              </a:rPr>
              <a:t>matrix</a:t>
            </a:r>
          </a:p>
          <a:p>
            <a:r>
              <a:rPr lang="en-IN" sz="3000" dirty="0" smtClean="0">
                <a:latin typeface="Calibri" panose="020F0502020204030204" pitchFamily="34" charset="0"/>
              </a:rPr>
              <a:t>Can be used to recover projection matrix for each camera</a:t>
            </a:r>
          </a:p>
          <a:p>
            <a:r>
              <a:rPr lang="en-IN" sz="3000" dirty="0" smtClean="0">
                <a:latin typeface="Calibri" panose="020F0502020204030204" pitchFamily="34" charset="0"/>
              </a:rPr>
              <a:t>Imposes </a:t>
            </a:r>
            <a:r>
              <a:rPr lang="en-IN" sz="3000" dirty="0">
                <a:latin typeface="Calibri" panose="020F0502020204030204" pitchFamily="34" charset="0"/>
              </a:rPr>
              <a:t>a constraint between a </a:t>
            </a:r>
            <a:r>
              <a:rPr lang="en-IN" sz="3000" dirty="0" smtClean="0">
                <a:latin typeface="Calibri" panose="020F0502020204030204" pitchFamily="34" charset="0"/>
              </a:rPr>
              <a:t>point </a:t>
            </a:r>
            <a:r>
              <a:rPr lang="en-IN" sz="3000" dirty="0">
                <a:latin typeface="Calibri" panose="020F0502020204030204" pitchFamily="34" charset="0"/>
              </a:rPr>
              <a:t>in one image and </a:t>
            </a:r>
            <a:r>
              <a:rPr lang="en-IN" sz="3000" dirty="0" smtClean="0">
                <a:latin typeface="Calibri" panose="020F0502020204030204" pitchFamily="34" charset="0"/>
              </a:rPr>
              <a:t>a point </a:t>
            </a:r>
            <a:r>
              <a:rPr lang="en-IN" sz="3000" dirty="0">
                <a:latin typeface="Calibri" panose="020F0502020204030204" pitchFamily="34" charset="0"/>
              </a:rPr>
              <a:t>in the other image with </a:t>
            </a:r>
            <a:r>
              <a:rPr lang="en-IN" sz="30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x‘ E x=0</a:t>
            </a:r>
          </a:p>
          <a:p>
            <a:pPr marL="0" indent="0">
              <a:buNone/>
            </a:pPr>
            <a:endParaRPr lang="en-IN" sz="3000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3000" b="1" dirty="0" smtClean="0">
                <a:latin typeface="Calibri" panose="020F0502020204030204" pitchFamily="34" charset="0"/>
              </a:rPr>
              <a:t>where </a:t>
            </a:r>
            <a:r>
              <a:rPr lang="en-IN" sz="3000" b="1" dirty="0">
                <a:latin typeface="Calibri" panose="020F0502020204030204" pitchFamily="34" charset="0"/>
              </a:rPr>
              <a:t>x is a </a:t>
            </a:r>
            <a:r>
              <a:rPr lang="en-IN" sz="3000" b="1" dirty="0" smtClean="0">
                <a:latin typeface="Calibri" panose="020F0502020204030204" pitchFamily="34" charset="0"/>
              </a:rPr>
              <a:t>point </a:t>
            </a:r>
            <a:r>
              <a:rPr lang="en-IN" sz="3000" b="1" dirty="0">
                <a:latin typeface="Calibri" panose="020F0502020204030204" pitchFamily="34" charset="0"/>
              </a:rPr>
              <a:t>in image one and x' is the corresponding </a:t>
            </a:r>
            <a:r>
              <a:rPr lang="en-IN" sz="3000" b="1" dirty="0" smtClean="0">
                <a:latin typeface="Calibri" panose="020F0502020204030204" pitchFamily="34" charset="0"/>
              </a:rPr>
              <a:t>point in </a:t>
            </a:r>
            <a:r>
              <a:rPr lang="en-IN" sz="3000" b="1" dirty="0">
                <a:latin typeface="Calibri" panose="020F0502020204030204" pitchFamily="34" charset="0"/>
              </a:rPr>
              <a:t>image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Camera matrix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37" y="2093976"/>
            <a:ext cx="7458075" cy="2847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384300" y="5067300"/>
            <a:ext cx="8407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latin typeface="Calibri" panose="020F0502020204030204" pitchFamily="34" charset="0"/>
              </a:rPr>
              <a:t>Derived using SVD of Essential Matrix</a:t>
            </a:r>
            <a:endParaRPr lang="en-IN" sz="25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4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reconstruction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>
                <a:latin typeface="Calibri" panose="020F0502020204030204" pitchFamily="34" charset="0"/>
              </a:rPr>
              <a:t>R</a:t>
            </a:r>
            <a:r>
              <a:rPr lang="en-IN" sz="3000" dirty="0" smtClean="0">
                <a:latin typeface="Calibri" panose="020F0502020204030204" pitchFamily="34" charset="0"/>
              </a:rPr>
              <a:t>ecovering </a:t>
            </a:r>
            <a:r>
              <a:rPr lang="en-IN" sz="3000" dirty="0">
                <a:latin typeface="Calibri" panose="020F0502020204030204" pitchFamily="34" charset="0"/>
              </a:rPr>
              <a:t>the 3D structure of the scene from the information we </a:t>
            </a:r>
            <a:r>
              <a:rPr lang="en-IN" sz="3000" dirty="0" smtClean="0">
                <a:latin typeface="Calibri" panose="020F0502020204030204" pitchFamily="34" charset="0"/>
              </a:rPr>
              <a:t>have i.e. 2D points and camera matrices</a:t>
            </a:r>
          </a:p>
          <a:p>
            <a:endParaRPr lang="en-IN" sz="3000" dirty="0" smtClean="0">
              <a:latin typeface="Calibri" panose="020F0502020204030204" pitchFamily="34" charset="0"/>
            </a:endParaRPr>
          </a:p>
          <a:p>
            <a:r>
              <a:rPr lang="en-IN" sz="3000" dirty="0" smtClean="0">
                <a:latin typeface="Calibri" panose="020F0502020204030204" pitchFamily="34" charset="0"/>
              </a:rPr>
              <a:t>Triangulation Method</a:t>
            </a:r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15</a:t>
            </a:fld>
            <a:endParaRPr lang="en-IN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897813" y="3316288"/>
            <a:ext cx="2862135" cy="2678112"/>
            <a:chOff x="2247" y="1987"/>
            <a:chExt cx="3513" cy="23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247" y="1987"/>
              <a:ext cx="3513" cy="233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pic>
          <p:nvPicPr>
            <p:cNvPr id="7" name="Picture 6" descr="newaddview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40204"/>
                </a:clrFrom>
                <a:clrTo>
                  <a:srgbClr val="04020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102"/>
              <a:ext cx="3036" cy="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955" y="2812"/>
              <a:ext cx="112" cy="1368"/>
            </a:xfrm>
            <a:custGeom>
              <a:avLst/>
              <a:gdLst>
                <a:gd name="T0" fmla="*/ 0 w 112"/>
                <a:gd name="T1" fmla="*/ 1368 h 1368"/>
                <a:gd name="T2" fmla="*/ 112 w 112"/>
                <a:gd name="T3" fmla="*/ 0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2" h="1368">
                  <a:moveTo>
                    <a:pt x="0" y="1368"/>
                  </a:moveTo>
                  <a:lnTo>
                    <a:pt x="112" y="0"/>
                  </a:ln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ysDot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077" y="2820"/>
              <a:ext cx="1000" cy="1160"/>
            </a:xfrm>
            <a:custGeom>
              <a:avLst/>
              <a:gdLst>
                <a:gd name="T0" fmla="*/ 0 w 1000"/>
                <a:gd name="T1" fmla="*/ 1160 h 1160"/>
                <a:gd name="T2" fmla="*/ 1000 w 1000"/>
                <a:gd name="T3" fmla="*/ 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00" h="1160">
                  <a:moveTo>
                    <a:pt x="0" y="1160"/>
                  </a:moveTo>
                  <a:lnTo>
                    <a:pt x="1000" y="0"/>
                  </a:ln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607" y="2820"/>
              <a:ext cx="2452" cy="591"/>
            </a:xfrm>
            <a:custGeom>
              <a:avLst/>
              <a:gdLst>
                <a:gd name="T0" fmla="*/ 0 w 2452"/>
                <a:gd name="T1" fmla="*/ 591 h 591"/>
                <a:gd name="T2" fmla="*/ 2452 w 2452"/>
                <a:gd name="T3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452" h="591">
                  <a:moveTo>
                    <a:pt x="0" y="591"/>
                  </a:moveTo>
                  <a:lnTo>
                    <a:pt x="2452" y="0"/>
                  </a:ln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07" y="2828"/>
              <a:ext cx="1952" cy="904"/>
            </a:xfrm>
            <a:custGeom>
              <a:avLst/>
              <a:gdLst>
                <a:gd name="T0" fmla="*/ 0 w 1952"/>
                <a:gd name="T1" fmla="*/ 904 h 904"/>
                <a:gd name="T2" fmla="*/ 1952 w 1952"/>
                <a:gd name="T3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52" h="904">
                  <a:moveTo>
                    <a:pt x="0" y="904"/>
                  </a:moveTo>
                  <a:lnTo>
                    <a:pt x="1952" y="0"/>
                  </a:ln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lg"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960" y="3297"/>
              <a:ext cx="34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3461" y="3549"/>
              <a:ext cx="34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4257" y="3729"/>
              <a:ext cx="34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4965" y="3845"/>
              <a:ext cx="34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5053" y="2801"/>
              <a:ext cx="34" cy="3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 type="none" w="sm" len="lg"/>
              <a:tailEnd type="none" w="sm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279" y="3748"/>
              <a:ext cx="704" cy="119"/>
            </a:xfrm>
            <a:custGeom>
              <a:avLst/>
              <a:gdLst>
                <a:gd name="T0" fmla="*/ 0 w 704"/>
                <a:gd name="T1" fmla="*/ 0 h 119"/>
                <a:gd name="T2" fmla="*/ 292 w 704"/>
                <a:gd name="T3" fmla="*/ 100 h 119"/>
                <a:gd name="T4" fmla="*/ 704 w 704"/>
                <a:gd name="T5" fmla="*/ 11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4" h="119">
                  <a:moveTo>
                    <a:pt x="0" y="0"/>
                  </a:moveTo>
                  <a:cubicBezTo>
                    <a:pt x="87" y="40"/>
                    <a:pt x="175" y="81"/>
                    <a:pt x="292" y="100"/>
                  </a:cubicBezTo>
                  <a:cubicBezTo>
                    <a:pt x="409" y="119"/>
                    <a:pt x="635" y="114"/>
                    <a:pt x="704" y="116"/>
                  </a:cubicBezTo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triangle" w="sm" len="lg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4244" y="3619"/>
              <a:ext cx="474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de-DE" altLang="en-US" sz="2000" dirty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F</a:t>
              </a:r>
              <a:endParaRPr kumimoji="0" lang="en-GB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4684" y="2631"/>
              <a:ext cx="520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latinLnBrk="0" hangingPunct="0"/>
              <a:r>
                <a:rPr kumimoji="0" lang="de-DE" altLang="en-US" sz="2000" b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X</a:t>
              </a:r>
              <a:endParaRPr kumimoji="0" lang="en-GB" altLang="en-US" sz="2000" b="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4775" y="3615"/>
              <a:ext cx="265" cy="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 type="none" w="sm" len="lg"/>
                  <a:tailEnd type="none" w="sm" len="lg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latinLnBrk="0" hangingPunct="0"/>
              <a:r>
                <a:rPr kumimoji="0" lang="de-DE" altLang="en-US" sz="2400" b="0" dirty="0">
                  <a:solidFill>
                    <a:schemeClr val="tx2"/>
                  </a:solidFill>
                  <a:latin typeface="Times New Roman" panose="02020603050405020304" pitchFamily="18" charset="0"/>
                  <a:ea typeface="굴림" panose="020B0600000101010101" pitchFamily="34" charset="-127"/>
                </a:rPr>
                <a:t>x</a:t>
              </a:r>
              <a:endParaRPr kumimoji="0" lang="en-GB" altLang="en-US" sz="2400" b="0" dirty="0">
                <a:solidFill>
                  <a:schemeClr val="tx2"/>
                </a:solidFill>
                <a:latin typeface="Times New Roman" panose="02020603050405020304" pitchFamily="18" charset="0"/>
                <a:ea typeface="굴림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0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triangulation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en-US" sz="3000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3000" dirty="0">
                <a:latin typeface="Calibri" panose="020F0502020204030204" pitchFamily="34" charset="0"/>
              </a:rPr>
              <a:t>Problem:  Given some points in </a:t>
            </a:r>
            <a:r>
              <a:rPr lang="en-US" altLang="en-US" sz="3000" i="1" dirty="0">
                <a:latin typeface="Calibri" panose="020F0502020204030204" pitchFamily="34" charset="0"/>
              </a:rPr>
              <a:t>correspondence</a:t>
            </a:r>
            <a:r>
              <a:rPr lang="en-US" altLang="en-US" sz="3000" dirty="0">
                <a:latin typeface="Calibri" panose="020F0502020204030204" pitchFamily="34" charset="0"/>
              </a:rPr>
              <a:t> across two or more images (taken from calibrated cameras), {(u</a:t>
            </a:r>
            <a:r>
              <a:rPr lang="en-US" altLang="en-US" sz="3000" baseline="-25000" dirty="0">
                <a:latin typeface="Calibri" panose="020F0502020204030204" pitchFamily="34" charset="0"/>
              </a:rPr>
              <a:t>j</a:t>
            </a:r>
            <a:r>
              <a:rPr lang="en-US" altLang="en-US" sz="3000" dirty="0">
                <a:latin typeface="Calibri" panose="020F0502020204030204" pitchFamily="34" charset="0"/>
              </a:rPr>
              <a:t>,v</a:t>
            </a:r>
            <a:r>
              <a:rPr lang="en-US" altLang="en-US" sz="3000" baseline="-25000" dirty="0">
                <a:latin typeface="Calibri" panose="020F0502020204030204" pitchFamily="34" charset="0"/>
              </a:rPr>
              <a:t>j</a:t>
            </a:r>
            <a:r>
              <a:rPr lang="en-US" altLang="en-US" sz="3000" dirty="0">
                <a:latin typeface="Calibri" panose="020F0502020204030204" pitchFamily="34" charset="0"/>
              </a:rPr>
              <a:t>)}, compute the 3D location </a:t>
            </a:r>
            <a:r>
              <a:rPr lang="en-US" altLang="en-US" sz="3000" b="1" dirty="0" smtClean="0">
                <a:latin typeface="Calibri" panose="020F0502020204030204" pitchFamily="34" charset="0"/>
              </a:rPr>
              <a:t>X</a:t>
            </a:r>
          </a:p>
          <a:p>
            <a:pPr>
              <a:lnSpc>
                <a:spcPct val="110000"/>
              </a:lnSpc>
            </a:pPr>
            <a:endParaRPr lang="en-US" altLang="en-US" sz="3000" b="1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3000" b="1" dirty="0" smtClean="0">
                <a:latin typeface="Calibri" panose="020F0502020204030204" pitchFamily="34" charset="0"/>
              </a:rPr>
              <a:t>Problem: </a:t>
            </a:r>
            <a:r>
              <a:rPr lang="en-US" altLang="en-US" sz="3000" dirty="0" smtClean="0">
                <a:latin typeface="Calibri" panose="020F0502020204030204" pitchFamily="34" charset="0"/>
              </a:rPr>
              <a:t>Rays usually do not intersect</a:t>
            </a:r>
            <a:endParaRPr lang="en-US" altLang="en-US" sz="3000" dirty="0">
              <a:latin typeface="Calibri" panose="020F0502020204030204" pitchFamily="34" charset="0"/>
            </a:endParaRPr>
          </a:p>
          <a:p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9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triangulation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295400" y="1841500"/>
            <a:ext cx="9677400" cy="5016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500" b="1" dirty="0" smtClean="0">
                <a:latin typeface="Calibri" panose="020F0502020204030204" pitchFamily="34" charset="0"/>
              </a:rPr>
              <a:t>Approach</a:t>
            </a:r>
            <a:r>
              <a:rPr lang="en-US" altLang="en-US" sz="2500" dirty="0" smtClean="0">
                <a:latin typeface="Calibri" panose="020F0502020204030204" pitchFamily="34" charset="0"/>
              </a:rPr>
              <a:t>: </a:t>
            </a:r>
            <a:r>
              <a:rPr lang="en-US" altLang="en-US" sz="25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Linear Method</a:t>
            </a:r>
            <a:endParaRPr lang="en-US" altLang="en-US" sz="25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US" sz="2500" dirty="0">
                <a:latin typeface="Calibri" panose="020F0502020204030204" pitchFamily="34" charset="0"/>
              </a:rPr>
              <a:t>T</a:t>
            </a:r>
            <a:r>
              <a:rPr lang="en-IN" sz="2800" dirty="0" smtClean="0">
                <a:latin typeface="Calibri" panose="020F0502020204030204" pitchFamily="34" charset="0"/>
              </a:rPr>
              <a:t>wo </a:t>
            </a:r>
            <a:r>
              <a:rPr lang="en-IN" sz="2800" dirty="0">
                <a:latin typeface="Calibri" panose="020F0502020204030204" pitchFamily="34" charset="0"/>
              </a:rPr>
              <a:t>key equations arising from the 2D point matching and P matrices</a:t>
            </a:r>
            <a:r>
              <a:rPr lang="en-IN" sz="2800" dirty="0" smtClean="0">
                <a:latin typeface="Calibri" panose="020F0502020204030204" pitchFamily="34" charset="0"/>
              </a:rPr>
              <a:t>:</a:t>
            </a:r>
          </a:p>
          <a:p>
            <a:pPr marL="0" indent="0" algn="ctr">
              <a:buNone/>
            </a:pPr>
            <a:r>
              <a:rPr lang="en-IN" sz="2800" b="1" dirty="0" smtClean="0">
                <a:latin typeface="Calibri" panose="020F0502020204030204" pitchFamily="34" charset="0"/>
              </a:rPr>
              <a:t>x=PX </a:t>
            </a:r>
            <a:r>
              <a:rPr lang="en-IN" sz="2800" b="1" dirty="0">
                <a:latin typeface="Calibri" panose="020F0502020204030204" pitchFamily="34" charset="0"/>
              </a:rPr>
              <a:t>and x</a:t>
            </a:r>
            <a:r>
              <a:rPr lang="en-IN" sz="2800" b="1" dirty="0" smtClean="0">
                <a:latin typeface="Calibri" panose="020F0502020204030204" pitchFamily="34" charset="0"/>
              </a:rPr>
              <a:t>'=P'X </a:t>
            </a:r>
          </a:p>
          <a:p>
            <a:pPr marL="0" indent="0">
              <a:buNone/>
            </a:pPr>
            <a:r>
              <a:rPr lang="en-IN" dirty="0" smtClean="0">
                <a:latin typeface="Calibri" panose="020F0502020204030204" pitchFamily="34" charset="0"/>
              </a:rPr>
              <a:t>where </a:t>
            </a:r>
            <a:r>
              <a:rPr lang="en-IN" dirty="0">
                <a:latin typeface="Calibri" panose="020F0502020204030204" pitchFamily="34" charset="0"/>
              </a:rPr>
              <a:t>x and x' are matching 2D points and X is a real world 3D point </a:t>
            </a:r>
            <a:endParaRPr lang="en-IN" dirty="0" smtClean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IN" dirty="0" smtClean="0">
              <a:latin typeface="Calibri" panose="020F0502020204030204" pitchFamily="34" charset="0"/>
            </a:endParaRPr>
          </a:p>
          <a:p>
            <a:r>
              <a:rPr lang="en-IN" sz="2800" dirty="0" smtClean="0">
                <a:latin typeface="Calibri" panose="020F0502020204030204" pitchFamily="34" charset="0"/>
              </a:rPr>
              <a:t>If </a:t>
            </a:r>
            <a:r>
              <a:rPr lang="en-IN" sz="2800" dirty="0">
                <a:latin typeface="Calibri" panose="020F0502020204030204" pitchFamily="34" charset="0"/>
              </a:rPr>
              <a:t>we rewrite the equations, we can formulate a system of linear equations that can be solved for </a:t>
            </a:r>
            <a:r>
              <a:rPr lang="en-IN" sz="2800" dirty="0" smtClean="0">
                <a:latin typeface="Calibri" panose="020F0502020204030204" pitchFamily="34" charset="0"/>
              </a:rPr>
              <a:t>the value </a:t>
            </a:r>
            <a:r>
              <a:rPr lang="en-IN" sz="2800" dirty="0">
                <a:latin typeface="Calibri" panose="020F0502020204030204" pitchFamily="34" charset="0"/>
              </a:rPr>
              <a:t>of X, which is what we desire to find. </a:t>
            </a:r>
            <a:endParaRPr lang="en-US" altLang="en-US" sz="2500" dirty="0" smtClean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7400" y="6134100"/>
            <a:ext cx="900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Ref: Triangulation, R.I. Hartley and P.Strum, 1997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71804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500" dirty="0" smtClean="0">
                <a:latin typeface="Cambria" panose="02040503050406030204" pitchFamily="18" charset="0"/>
              </a:rPr>
              <a:t>Reconstruction from many views</a:t>
            </a:r>
            <a:endParaRPr lang="en-IN" sz="45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600" dirty="0">
                <a:latin typeface="Calibri" panose="020F0502020204030204" pitchFamily="34" charset="0"/>
              </a:rPr>
              <a:t>R</a:t>
            </a:r>
            <a:r>
              <a:rPr lang="en-IN" sz="2600" dirty="0" smtClean="0">
                <a:latin typeface="Calibri" panose="020F0502020204030204" pitchFamily="34" charset="0"/>
              </a:rPr>
              <a:t>esection </a:t>
            </a:r>
            <a:r>
              <a:rPr lang="en-IN" sz="2600" dirty="0">
                <a:latin typeface="Calibri" panose="020F0502020204030204" pitchFamily="34" charset="0"/>
              </a:rPr>
              <a:t>or camera pose estimation, also known as  </a:t>
            </a:r>
            <a:r>
              <a:rPr lang="en-IN" sz="2600" dirty="0" smtClean="0">
                <a:latin typeface="Calibri" panose="020F0502020204030204" pitchFamily="34" charset="0"/>
              </a:rPr>
              <a:t>                   </a:t>
            </a:r>
            <a:r>
              <a:rPr lang="en-IN" sz="2600" b="1" dirty="0" smtClean="0">
                <a:latin typeface="Calibri" panose="020F0502020204030204" pitchFamily="34" charset="0"/>
              </a:rPr>
              <a:t>Perspective N-Point(PNP)</a:t>
            </a:r>
          </a:p>
          <a:p>
            <a:endParaRPr lang="en-IN" sz="2600" b="1" dirty="0">
              <a:latin typeface="Calibri" panose="020F0502020204030204" pitchFamily="34" charset="0"/>
            </a:endParaRPr>
          </a:p>
          <a:p>
            <a:r>
              <a:rPr lang="en-IN" sz="2600" dirty="0" smtClean="0">
                <a:latin typeface="Calibri" panose="020F0502020204030204" pitchFamily="34" charset="0"/>
              </a:rPr>
              <a:t>Try to solve </a:t>
            </a:r>
            <a:r>
              <a:rPr lang="en-IN" sz="2600" dirty="0">
                <a:latin typeface="Calibri" panose="020F0502020204030204" pitchFamily="34" charset="0"/>
              </a:rPr>
              <a:t>for the position of a new camera using the scene points we have already </a:t>
            </a:r>
            <a:r>
              <a:rPr lang="en-IN" sz="2600" dirty="0" smtClean="0">
                <a:latin typeface="Calibri" panose="020F0502020204030204" pitchFamily="34" charset="0"/>
              </a:rPr>
              <a:t>found</a:t>
            </a:r>
          </a:p>
          <a:p>
            <a:endParaRPr lang="en-IN" sz="2600" dirty="0">
              <a:latin typeface="Calibri" panose="020F0502020204030204" pitchFamily="34" charset="0"/>
            </a:endParaRPr>
          </a:p>
          <a:p>
            <a:r>
              <a:rPr lang="en-IN" sz="2600" dirty="0" smtClean="0">
                <a:latin typeface="Calibri" panose="020F0502020204030204" pitchFamily="34" charset="0"/>
              </a:rPr>
              <a:t>We have used </a:t>
            </a:r>
            <a:r>
              <a:rPr lang="en-IN" sz="2600" b="1" dirty="0" smtClean="0">
                <a:latin typeface="Calibri" panose="020F0502020204030204" pitchFamily="34" charset="0"/>
              </a:rPr>
              <a:t>SolvePnPRansac</a:t>
            </a:r>
            <a:r>
              <a:rPr lang="en-IN" sz="2600" dirty="0" smtClean="0">
                <a:latin typeface="Calibri" panose="020F0502020204030204" pitchFamily="34" charset="0"/>
              </a:rPr>
              <a:t> function available in </a:t>
            </a:r>
            <a:r>
              <a:rPr lang="en-IN" sz="2600" b="1" dirty="0" smtClean="0">
                <a:latin typeface="Calibri" panose="020F0502020204030204" pitchFamily="34" charset="0"/>
              </a:rPr>
              <a:t>OpenCV</a:t>
            </a:r>
            <a:endParaRPr lang="en-IN" sz="26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112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500" dirty="0" smtClean="0">
                <a:latin typeface="Cambria" panose="02040503050406030204" pitchFamily="18" charset="0"/>
              </a:rPr>
              <a:t>Refinement of reconstruction</a:t>
            </a:r>
            <a:endParaRPr lang="en-IN" sz="45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500" dirty="0" smtClean="0">
                <a:latin typeface="Calibri" panose="020F0502020204030204" pitchFamily="34" charset="0"/>
              </a:rPr>
              <a:t>Known as </a:t>
            </a:r>
            <a:r>
              <a:rPr lang="en-IN" sz="25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Bundle Adjustment</a:t>
            </a:r>
          </a:p>
          <a:p>
            <a:endParaRPr lang="en-IN" sz="2500" b="1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r>
              <a:rPr lang="en-IN" sz="2500" dirty="0">
                <a:latin typeface="Calibri" panose="020F0502020204030204" pitchFamily="34" charset="0"/>
              </a:rPr>
              <a:t>Both the position of the 3D points and the positions </a:t>
            </a:r>
            <a:r>
              <a:rPr lang="en-IN" sz="2500" dirty="0" smtClean="0">
                <a:latin typeface="Calibri" panose="020F0502020204030204" pitchFamily="34" charset="0"/>
              </a:rPr>
              <a:t>of cameras </a:t>
            </a:r>
            <a:r>
              <a:rPr lang="en-IN" sz="2500" dirty="0">
                <a:latin typeface="Calibri" panose="020F0502020204030204" pitchFamily="34" charset="0"/>
              </a:rPr>
              <a:t>are optimized, so </a:t>
            </a:r>
            <a:r>
              <a:rPr lang="en-IN" sz="2500" dirty="0" smtClean="0">
                <a:latin typeface="Calibri" panose="020F0502020204030204" pitchFamily="34" charset="0"/>
              </a:rPr>
              <a:t>re-projection </a:t>
            </a:r>
            <a:r>
              <a:rPr lang="en-IN" sz="2500" dirty="0">
                <a:latin typeface="Calibri" panose="020F0502020204030204" pitchFamily="34" charset="0"/>
              </a:rPr>
              <a:t>errors are </a:t>
            </a:r>
            <a:r>
              <a:rPr lang="en-IN" sz="2500" dirty="0" smtClean="0">
                <a:latin typeface="Calibri" panose="020F0502020204030204" pitchFamily="34" charset="0"/>
              </a:rPr>
              <a:t>minimized</a:t>
            </a:r>
          </a:p>
          <a:p>
            <a:endParaRPr lang="en-IN" sz="2500" dirty="0">
              <a:latin typeface="Calibri" panose="020F0502020204030204" pitchFamily="34" charset="0"/>
            </a:endParaRPr>
          </a:p>
          <a:p>
            <a:r>
              <a:rPr lang="en-IN" sz="2500" dirty="0" smtClean="0">
                <a:latin typeface="Calibri" panose="020F0502020204030204" pitchFamily="34" charset="0"/>
              </a:rPr>
              <a:t>We have </a:t>
            </a:r>
            <a:r>
              <a:rPr lang="en-IN" sz="2500" dirty="0" smtClean="0">
                <a:latin typeface="Calibri" panose="020F0502020204030204" pitchFamily="34" charset="0"/>
              </a:rPr>
              <a:t>used SSBA(</a:t>
            </a:r>
            <a:r>
              <a:rPr lang="en-IN" sz="2200" dirty="0" smtClean="0">
                <a:latin typeface="Calibri" panose="020F0502020204030204" pitchFamily="34" charset="0"/>
              </a:rPr>
              <a:t>Simple Sparse Bundle Adjustment</a:t>
            </a:r>
            <a:r>
              <a:rPr lang="en-IN" sz="2500" dirty="0" smtClean="0">
                <a:latin typeface="Calibri" panose="020F0502020204030204" pitchFamily="34" charset="0"/>
              </a:rPr>
              <a:t>) Library </a:t>
            </a:r>
            <a:endParaRPr lang="en-IN" sz="2500" dirty="0" smtClean="0">
              <a:latin typeface="Calibri" panose="020F0502020204030204" pitchFamily="34" charset="0"/>
            </a:endParaRPr>
          </a:p>
          <a:p>
            <a:endParaRPr lang="en-IN" sz="2500" dirty="0">
              <a:latin typeface="Calibri" panose="020F0502020204030204" pitchFamily="34" charset="0"/>
            </a:endParaRPr>
          </a:p>
          <a:p>
            <a:endParaRPr lang="en-IN" sz="25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19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52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CONTENT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56308"/>
            <a:ext cx="10058400" cy="4050792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Motivation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SFM</a:t>
            </a:r>
            <a:endParaRPr lang="en-IN" sz="32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Framework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Dataset</a:t>
            </a:r>
            <a:endParaRPr lang="en-IN" sz="32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Feature Extraction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Fundamental, Essential and Camera Matrices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Reconstruction: Triangulation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Refinement: Bundle Adjustment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Results</a:t>
            </a:r>
          </a:p>
          <a:p>
            <a:pPr marL="571500" indent="-571500">
              <a:buFont typeface="+mj-lt"/>
              <a:buAutoNum type="romanUcPeriod"/>
            </a:pPr>
            <a:r>
              <a:rPr lang="en-IN" sz="32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References</a:t>
            </a:r>
            <a:endParaRPr lang="en-IN" sz="32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15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3D visualization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3000" dirty="0" smtClean="0">
              <a:latin typeface="Calibri" panose="020F0502020204030204" pitchFamily="34" charset="0"/>
            </a:endParaRPr>
          </a:p>
          <a:p>
            <a:r>
              <a:rPr lang="en-IN" sz="3000" dirty="0" smtClean="0">
                <a:latin typeface="Calibri" panose="020F0502020204030204" pitchFamily="34" charset="0"/>
              </a:rPr>
              <a:t>Used </a:t>
            </a:r>
            <a:r>
              <a:rPr lang="en-IN" sz="3000" b="1" dirty="0" smtClean="0">
                <a:latin typeface="Calibri" panose="020F0502020204030204" pitchFamily="34" charset="0"/>
              </a:rPr>
              <a:t>Point Cloud Library(PCL)</a:t>
            </a:r>
            <a:r>
              <a:rPr lang="en-IN" sz="3000" dirty="0" smtClean="0">
                <a:latin typeface="Calibri" panose="020F0502020204030204" pitchFamily="34" charset="0"/>
              </a:rPr>
              <a:t> for 3D Visualization</a:t>
            </a:r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416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348" y="279823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 err="1" smtClean="0">
                <a:latin typeface="Cambria" panose="02040503050406030204" pitchFamily="18" charset="0"/>
              </a:rPr>
              <a:t>Dataset:</a:t>
            </a:r>
            <a:r>
              <a:rPr lang="en-IN" sz="2200" b="1" dirty="0" err="1" smtClean="0">
                <a:latin typeface="Calibri" panose="020F0502020204030204" pitchFamily="34" charset="0"/>
              </a:rPr>
              <a:t>Fountain</a:t>
            </a:r>
            <a:r>
              <a:rPr lang="en-IN" sz="2200" b="1" dirty="0" smtClean="0">
                <a:latin typeface="Calibri" panose="020F0502020204030204" pitchFamily="34" charset="0"/>
              </a:rPr>
              <a:t> </a:t>
            </a:r>
            <a:r>
              <a:rPr lang="en-IN" sz="2200" b="1" dirty="0">
                <a:latin typeface="Calibri" panose="020F0502020204030204" pitchFamily="34" charset="0"/>
              </a:rPr>
              <a:t>P-11 Sequence</a:t>
            </a:r>
            <a:r>
              <a:rPr lang="en-IN" b="1" dirty="0">
                <a:latin typeface="Calibri" panose="020F0502020204030204" pitchFamily="34" charset="0"/>
              </a:rPr>
              <a:t/>
            </a:r>
            <a:br>
              <a:rPr lang="en-IN" b="1" dirty="0">
                <a:latin typeface="Calibri" panose="020F0502020204030204" pitchFamily="34" charset="0"/>
              </a:rPr>
            </a:b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187825"/>
            <a:ext cx="3657600" cy="245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3" y="4238245"/>
            <a:ext cx="3441700" cy="2399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1404789"/>
            <a:ext cx="3657599" cy="2294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93" y="1404789"/>
            <a:ext cx="3441700" cy="22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6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result</a:t>
            </a:r>
            <a:endParaRPr lang="en-IN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649919"/>
            <a:ext cx="6134100" cy="44063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74700" y="2590800"/>
            <a:ext cx="27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3D points recovered from the set of 4 images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348" y="279823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Cambria" panose="02040503050406030204" pitchFamily="18" charset="0"/>
              </a:rPr>
              <a:t>Dataset:</a:t>
            </a:r>
            <a:r>
              <a:rPr lang="en-IN" sz="2200" b="1" dirty="0" smtClean="0">
                <a:latin typeface="Calibri" panose="020F0502020204030204" pitchFamily="34" charset="0"/>
              </a:rPr>
              <a:t>HERZ-JESU-P8</a:t>
            </a:r>
            <a:r>
              <a:rPr lang="en-IN" b="1" dirty="0">
                <a:latin typeface="Calibri" panose="020F0502020204030204" pitchFamily="34" charset="0"/>
              </a:rPr>
              <a:t/>
            </a:r>
            <a:br>
              <a:rPr lang="en-IN" b="1" dirty="0">
                <a:latin typeface="Calibri" panose="020F0502020204030204" pitchFamily="34" charset="0"/>
              </a:rPr>
            </a:b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8" y="1174665"/>
            <a:ext cx="3895852" cy="25972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49" y="1174665"/>
            <a:ext cx="4037889" cy="2597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8" y="3911600"/>
            <a:ext cx="3895852" cy="2726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5549" y="3911600"/>
            <a:ext cx="4037889" cy="27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2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48" y="0"/>
            <a:ext cx="10058400" cy="1609344"/>
          </a:xfrm>
        </p:spPr>
        <p:txBody>
          <a:bodyPr/>
          <a:lstStyle/>
          <a:p>
            <a:r>
              <a:rPr lang="en-IN" dirty="0" smtClean="0"/>
              <a:t>RESULT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61" y="1465262"/>
            <a:ext cx="6260659" cy="49900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74700" y="2590800"/>
            <a:ext cx="270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3D points recovered from the set of 4 images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4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>
                <a:latin typeface="Cambria" panose="02040503050406030204" pitchFamily="18" charset="0"/>
              </a:rPr>
              <a:t>MORE WORK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 smtClean="0">
                <a:latin typeface="Calibri" panose="020F0502020204030204" pitchFamily="34" charset="0"/>
              </a:rPr>
              <a:t>Can have better Triangulation Method that minimizes the re-projection error</a:t>
            </a:r>
          </a:p>
          <a:p>
            <a:endParaRPr lang="en-IN" sz="3000" dirty="0">
              <a:latin typeface="Calibri" panose="020F0502020204030204" pitchFamily="34" charset="0"/>
            </a:endParaRPr>
          </a:p>
          <a:p>
            <a:r>
              <a:rPr lang="en-IN" sz="3000" dirty="0" smtClean="0">
                <a:latin typeface="Calibri" panose="020F0502020204030204" pitchFamily="34" charset="0"/>
              </a:rPr>
              <a:t>There are many state-of-the art tools available</a:t>
            </a:r>
            <a:endParaRPr lang="en-IN" sz="3000" dirty="0">
              <a:latin typeface="Calibri" panose="020F0502020204030204" pitchFamily="34" charset="0"/>
            </a:endParaRPr>
          </a:p>
          <a:p>
            <a:r>
              <a:rPr lang="en-IN" sz="3000" b="1" dirty="0" smtClean="0">
                <a:latin typeface="Calibri" panose="020F0502020204030204" pitchFamily="34" charset="0"/>
              </a:rPr>
              <a:t>E.g. Bundler, </a:t>
            </a:r>
            <a:r>
              <a:rPr lang="en-IN" sz="3000" b="1" dirty="0" err="1" smtClean="0">
                <a:latin typeface="Calibri" panose="020F0502020204030204" pitchFamily="34" charset="0"/>
              </a:rPr>
              <a:t>VisualSFM</a:t>
            </a:r>
            <a:r>
              <a:rPr lang="en-IN" sz="3000" b="1" dirty="0" smtClean="0">
                <a:latin typeface="Calibri" panose="020F0502020204030204" pitchFamily="34" charset="0"/>
              </a:rPr>
              <a:t>, </a:t>
            </a:r>
            <a:r>
              <a:rPr lang="en-IN" sz="3000" b="1" dirty="0" err="1" smtClean="0">
                <a:latin typeface="Calibri" panose="020F0502020204030204" pitchFamily="34" charset="0"/>
              </a:rPr>
              <a:t>LibMV</a:t>
            </a:r>
            <a:endParaRPr lang="en-IN" sz="30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51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R. I. Hartley. and A. </a:t>
            </a:r>
            <a:r>
              <a:rPr lang="en-US" altLang="en-US" dirty="0" smtClean="0"/>
              <a:t>Zisserman. Multiple </a:t>
            </a:r>
            <a:r>
              <a:rPr lang="en-US" altLang="en-US" dirty="0"/>
              <a:t>View </a:t>
            </a:r>
            <a:r>
              <a:rPr lang="en-US" altLang="en-US" dirty="0" smtClean="0"/>
              <a:t>Geometry. Cambridge University </a:t>
            </a:r>
            <a:r>
              <a:rPr lang="en-US" altLang="en-US" dirty="0"/>
              <a:t>Press, 2000</a:t>
            </a:r>
            <a:r>
              <a:rPr lang="en-US" altLang="en-US" dirty="0" smtClean="0"/>
              <a:t>.</a:t>
            </a:r>
          </a:p>
          <a:p>
            <a:endParaRPr lang="en-US" altLang="en-US" dirty="0" smtClean="0"/>
          </a:p>
          <a:p>
            <a:r>
              <a:rPr lang="en-IN" dirty="0"/>
              <a:t>Triangulation, R.I. Hartley and P.Strum, 1997</a:t>
            </a:r>
          </a:p>
          <a:p>
            <a:endParaRPr lang="en-US" alt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26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11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D657-5E4F-443D-AF77-A6B9202B31A5}" type="slidenum">
              <a:rPr lang="en-IN" smtClean="0"/>
              <a:t>27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 rot="20446465">
            <a:off x="1977440" y="1743929"/>
            <a:ext cx="654006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 YOU!!</a:t>
            </a:r>
            <a:endParaRPr lang="en-US" sz="6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00260" y="4999335"/>
            <a:ext cx="45720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QUESTIONS??</a:t>
            </a:r>
            <a:endParaRPr 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00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motivation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3000" dirty="0">
                <a:latin typeface="Calibri" panose="020F0502020204030204" pitchFamily="34" charset="0"/>
              </a:rPr>
              <a:t>We live in a 3D </a:t>
            </a:r>
            <a:r>
              <a:rPr lang="en-US" altLang="en-US" sz="3000" dirty="0" smtClean="0">
                <a:latin typeface="Calibri" panose="020F0502020204030204" pitchFamily="34" charset="0"/>
              </a:rPr>
              <a:t>world</a:t>
            </a:r>
          </a:p>
          <a:p>
            <a:endParaRPr lang="en-US" altLang="en-US" sz="3000" dirty="0">
              <a:latin typeface="Calibri" panose="020F0502020204030204" pitchFamily="34" charset="0"/>
            </a:endParaRPr>
          </a:p>
          <a:p>
            <a:r>
              <a:rPr lang="en-US" altLang="en-US" sz="3000" dirty="0">
                <a:latin typeface="Calibri" panose="020F0502020204030204" pitchFamily="34" charset="0"/>
              </a:rPr>
              <a:t>We see 2D images but perceive the world in </a:t>
            </a:r>
            <a:r>
              <a:rPr lang="en-US" altLang="en-US" sz="3000" dirty="0" smtClean="0">
                <a:latin typeface="Calibri" panose="020F0502020204030204" pitchFamily="34" charset="0"/>
              </a:rPr>
              <a:t>3D</a:t>
            </a:r>
          </a:p>
          <a:p>
            <a:endParaRPr lang="en-US" altLang="en-US" sz="3000" dirty="0">
              <a:latin typeface="Calibri" panose="020F0502020204030204" pitchFamily="34" charset="0"/>
            </a:endParaRPr>
          </a:p>
          <a:p>
            <a:r>
              <a:rPr lang="en-US" altLang="en-US" sz="3000" dirty="0">
                <a:latin typeface="Calibri" panose="020F0502020204030204" pitchFamily="34" charset="0"/>
              </a:rPr>
              <a:t>Intelligent robot should have this 3D reconstruction capability </a:t>
            </a:r>
          </a:p>
          <a:p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2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WHY SFM?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>
                <a:latin typeface="Calibri" panose="020F0502020204030204" pitchFamily="34" charset="0"/>
              </a:rPr>
              <a:t>Structure and depth are inherently ambiguous from </a:t>
            </a:r>
            <a:r>
              <a:rPr lang="en-IN" sz="3000" dirty="0" smtClean="0">
                <a:latin typeface="Calibri" panose="020F0502020204030204" pitchFamily="34" charset="0"/>
              </a:rPr>
              <a:t>single views</a:t>
            </a:r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4</a:t>
            </a:fld>
            <a:endParaRPr lang="en-IN" dirty="0"/>
          </a:p>
        </p:txBody>
      </p:sp>
      <p:grpSp>
        <p:nvGrpSpPr>
          <p:cNvPr id="54" name="Group 53"/>
          <p:cNvGrpSpPr/>
          <p:nvPr/>
        </p:nvGrpSpPr>
        <p:grpSpPr>
          <a:xfrm>
            <a:off x="2216023" y="3124200"/>
            <a:ext cx="7766050" cy="3605213"/>
            <a:chOff x="533400" y="1346200"/>
            <a:chExt cx="7766050" cy="360521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1828800" y="1447800"/>
            <a:ext cx="2217738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8" name="ClipArt" r:id="rId3" imgW="2826720" imgH="3497040" progId="MS_ClipArt_Gallery.2">
                    <p:embed/>
                  </p:oleObj>
                </mc:Choice>
                <mc:Fallback>
                  <p:oleObj name="ClipArt" r:id="rId3" imgW="2826720" imgH="349704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8800" y="1447800"/>
                          <a:ext cx="2217738" cy="2743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661025" y="1449388"/>
              <a:ext cx="739775" cy="1290637"/>
              <a:chOff x="3293" y="1471"/>
              <a:chExt cx="466" cy="813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 rot="-5400000">
                <a:off x="3228" y="1795"/>
                <a:ext cx="813" cy="165"/>
              </a:xfrm>
              <a:prstGeom prst="rect">
                <a:avLst/>
              </a:prstGeom>
              <a:solidFill>
                <a:srgbClr val="DADADA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 rot="-3120000">
                <a:off x="3561" y="1487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 rot="-3120000">
                <a:off x="3675" y="1574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 rot="-3120000">
                <a:off x="3589" y="1516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 rot="-5400000">
                <a:off x="3673" y="1646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 rot="-5400000">
                <a:off x="3566" y="1659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 rot="-5400000">
                <a:off x="3581" y="1673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4" name="Oval 13"/>
              <p:cNvSpPr>
                <a:spLocks noChangeArrowheads="1"/>
              </p:cNvSpPr>
              <p:nvPr/>
            </p:nvSpPr>
            <p:spPr bwMode="auto">
              <a:xfrm rot="-2700000">
                <a:off x="3566" y="2135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 rot="-2700000">
                <a:off x="3623" y="2134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 rot="-5400000">
                <a:off x="3293" y="1759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474747">
                      <a:gamma/>
                      <a:shade val="0"/>
                      <a:invGamma/>
                    </a:srgbClr>
                  </a:gs>
                  <a:gs pos="50000">
                    <a:srgbClr val="474747"/>
                  </a:gs>
                  <a:gs pos="100000">
                    <a:srgbClr val="474747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 rot="-5400000">
                <a:off x="3577" y="1812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 rot="-5400000">
                <a:off x="3584" y="1675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 rot="-5400000">
                <a:off x="3584" y="1863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 rot="-5400000">
                <a:off x="3418" y="1841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</p:grp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6934200" y="2359025"/>
              <a:ext cx="1365250" cy="91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  <a:flatTx/>
            </a:bodyPr>
            <a:lstStyle/>
            <a:p>
              <a:pPr algn="ctr"/>
              <a:r>
                <a:rPr lang="en-US" altLang="en-US" sz="1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Unknown</a:t>
              </a:r>
            </a:p>
            <a:p>
              <a:pPr algn="ctr"/>
              <a:r>
                <a:rPr lang="en-US" altLang="en-US" sz="1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camera</a:t>
              </a:r>
            </a:p>
            <a:p>
              <a:pPr algn="ctr"/>
              <a:r>
                <a:rPr lang="en-US" altLang="en-US" sz="1800" b="1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viewpoints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 flipV="1">
              <a:off x="6553200" y="2130425"/>
              <a:ext cx="533400" cy="3810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4200" y="1346200"/>
              <a:ext cx="4902200" cy="3403600"/>
            </a:xfrm>
            <a:custGeom>
              <a:avLst/>
              <a:gdLst>
                <a:gd name="T0" fmla="*/ 3088 w 3088"/>
                <a:gd name="T1" fmla="*/ 496 h 2144"/>
                <a:gd name="T2" fmla="*/ 2608 w 3088"/>
                <a:gd name="T3" fmla="*/ 544 h 2144"/>
                <a:gd name="T4" fmla="*/ 2512 w 3088"/>
                <a:gd name="T5" fmla="*/ 880 h 2144"/>
                <a:gd name="T6" fmla="*/ 2800 w 3088"/>
                <a:gd name="T7" fmla="*/ 1312 h 2144"/>
                <a:gd name="T8" fmla="*/ 2368 w 3088"/>
                <a:gd name="T9" fmla="*/ 1984 h 2144"/>
                <a:gd name="T10" fmla="*/ 976 w 3088"/>
                <a:gd name="T11" fmla="*/ 1984 h 2144"/>
                <a:gd name="T12" fmla="*/ 112 w 3088"/>
                <a:gd name="T13" fmla="*/ 1024 h 2144"/>
                <a:gd name="T14" fmla="*/ 304 w 3088"/>
                <a:gd name="T15" fmla="*/ 160 h 2144"/>
                <a:gd name="T16" fmla="*/ 448 w 3088"/>
                <a:gd name="T17" fmla="*/ 64 h 2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8" h="2144">
                  <a:moveTo>
                    <a:pt x="3088" y="496"/>
                  </a:moveTo>
                  <a:cubicBezTo>
                    <a:pt x="2896" y="488"/>
                    <a:pt x="2704" y="480"/>
                    <a:pt x="2608" y="544"/>
                  </a:cubicBezTo>
                  <a:cubicBezTo>
                    <a:pt x="2512" y="608"/>
                    <a:pt x="2480" y="752"/>
                    <a:pt x="2512" y="880"/>
                  </a:cubicBezTo>
                  <a:cubicBezTo>
                    <a:pt x="2544" y="1008"/>
                    <a:pt x="2824" y="1128"/>
                    <a:pt x="2800" y="1312"/>
                  </a:cubicBezTo>
                  <a:cubicBezTo>
                    <a:pt x="2776" y="1496"/>
                    <a:pt x="2672" y="1872"/>
                    <a:pt x="2368" y="1984"/>
                  </a:cubicBezTo>
                  <a:cubicBezTo>
                    <a:pt x="2064" y="2096"/>
                    <a:pt x="1352" y="2144"/>
                    <a:pt x="976" y="1984"/>
                  </a:cubicBezTo>
                  <a:cubicBezTo>
                    <a:pt x="600" y="1824"/>
                    <a:pt x="224" y="1328"/>
                    <a:pt x="112" y="1024"/>
                  </a:cubicBezTo>
                  <a:cubicBezTo>
                    <a:pt x="0" y="720"/>
                    <a:pt x="248" y="320"/>
                    <a:pt x="304" y="160"/>
                  </a:cubicBezTo>
                  <a:cubicBezTo>
                    <a:pt x="360" y="0"/>
                    <a:pt x="404" y="32"/>
                    <a:pt x="448" y="64"/>
                  </a:cubicBezTo>
                </a:path>
              </a:pathLst>
            </a:custGeom>
            <a:noFill/>
            <a:ln w="28575" cap="flat" cmpd="sng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IN" dirty="0"/>
            </a:p>
          </p:txBody>
        </p:sp>
        <p:grpSp>
          <p:nvGrpSpPr>
            <p:cNvPr id="24" name="Group 23"/>
            <p:cNvGrpSpPr>
              <a:grpSpLocks/>
            </p:cNvGrpSpPr>
            <p:nvPr/>
          </p:nvGrpSpPr>
          <p:grpSpPr bwMode="auto">
            <a:xfrm>
              <a:off x="2589213" y="4211638"/>
              <a:ext cx="1290637" cy="739775"/>
              <a:chOff x="1631" y="2653"/>
              <a:chExt cx="813" cy="466"/>
            </a:xfrm>
          </p:grpSpPr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1631" y="2912"/>
                <a:ext cx="813" cy="165"/>
              </a:xfrm>
              <a:prstGeom prst="rect">
                <a:avLst/>
              </a:prstGeom>
              <a:solidFill>
                <a:srgbClr val="DADADA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 rot="2280000">
                <a:off x="2279" y="2921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 rot="2280000">
                <a:off x="2292" y="3021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 rot="2280000">
                <a:off x="2307" y="2950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2183" y="3068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2193" y="2926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2207" y="2941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 rot="2700000">
                <a:off x="1645" y="2926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 rot="2700000">
                <a:off x="1703" y="2926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1905" y="2653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474747">
                      <a:gamma/>
                      <a:shade val="0"/>
                      <a:invGamma/>
                    </a:srgbClr>
                  </a:gs>
                  <a:gs pos="50000">
                    <a:srgbClr val="474747"/>
                  </a:gs>
                  <a:gs pos="100000">
                    <a:srgbClr val="474747">
                      <a:gamma/>
                      <a:shade val="0"/>
                      <a:invGamma/>
                    </a:srgbClr>
                  </a:gs>
                </a:gsLst>
                <a:lin ang="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1929" y="2966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2074" y="2879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1886" y="2879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1886" y="2879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</p:grpSp>
        <p:grpSp>
          <p:nvGrpSpPr>
            <p:cNvPr id="39" name="Group 38"/>
            <p:cNvGrpSpPr>
              <a:grpSpLocks/>
            </p:cNvGrpSpPr>
            <p:nvPr/>
          </p:nvGrpSpPr>
          <p:grpSpPr bwMode="auto">
            <a:xfrm rot="10800000">
              <a:off x="533400" y="1833563"/>
              <a:ext cx="739775" cy="1290637"/>
              <a:chOff x="3293" y="1471"/>
              <a:chExt cx="466" cy="813"/>
            </a:xfrm>
          </p:grpSpPr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 rot="-5400000">
                <a:off x="3228" y="1795"/>
                <a:ext cx="813" cy="165"/>
              </a:xfrm>
              <a:prstGeom prst="rect">
                <a:avLst/>
              </a:prstGeom>
              <a:solidFill>
                <a:srgbClr val="DADADA"/>
              </a:soli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 rot="-3120000">
                <a:off x="3561" y="1487"/>
                <a:ext cx="150" cy="150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 rot="-3120000">
                <a:off x="3675" y="1574"/>
                <a:ext cx="35" cy="64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 rot="-3120000">
                <a:off x="3589" y="1516"/>
                <a:ext cx="93" cy="92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 rot="-5400000">
                <a:off x="3673" y="1646"/>
                <a:ext cx="122" cy="51"/>
              </a:xfrm>
              <a:custGeom>
                <a:avLst/>
                <a:gdLst>
                  <a:gd name="T0" fmla="*/ 87 w 122"/>
                  <a:gd name="T1" fmla="*/ 0 h 51"/>
                  <a:gd name="T2" fmla="*/ 0 w 122"/>
                  <a:gd name="T3" fmla="*/ 41 h 51"/>
                  <a:gd name="T4" fmla="*/ 11 w 122"/>
                  <a:gd name="T5" fmla="*/ 50 h 51"/>
                  <a:gd name="T6" fmla="*/ 121 w 122"/>
                  <a:gd name="T7" fmla="*/ 27 h 51"/>
                  <a:gd name="T8" fmla="*/ 87 w 122"/>
                  <a:gd name="T9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51">
                    <a:moveTo>
                      <a:pt x="87" y="0"/>
                    </a:moveTo>
                    <a:lnTo>
                      <a:pt x="0" y="41"/>
                    </a:lnTo>
                    <a:lnTo>
                      <a:pt x="11" y="50"/>
                    </a:lnTo>
                    <a:lnTo>
                      <a:pt x="121" y="27"/>
                    </a:lnTo>
                    <a:lnTo>
                      <a:pt x="87" y="0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45" name="Oval 44"/>
              <p:cNvSpPr>
                <a:spLocks noChangeArrowheads="1"/>
              </p:cNvSpPr>
              <p:nvPr/>
            </p:nvSpPr>
            <p:spPr bwMode="auto">
              <a:xfrm rot="-5400000">
                <a:off x="3566" y="1659"/>
                <a:ext cx="64" cy="64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6" name="Oval 45"/>
              <p:cNvSpPr>
                <a:spLocks noChangeArrowheads="1"/>
              </p:cNvSpPr>
              <p:nvPr/>
            </p:nvSpPr>
            <p:spPr bwMode="auto">
              <a:xfrm rot="-5400000">
                <a:off x="3581" y="1673"/>
                <a:ext cx="35" cy="35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auto">
              <a:xfrm rot="-2700000">
                <a:off x="3566" y="2135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rgbClr val="DADADA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 rot="-2700000">
                <a:off x="3623" y="2134"/>
                <a:ext cx="21" cy="136"/>
              </a:xfrm>
              <a:prstGeom prst="rect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29804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49" name="Rectangle 48"/>
              <p:cNvSpPr>
                <a:spLocks noChangeArrowheads="1"/>
              </p:cNvSpPr>
              <p:nvPr/>
            </p:nvSpPr>
            <p:spPr bwMode="auto">
              <a:xfrm rot="-5400000">
                <a:off x="3293" y="1759"/>
                <a:ext cx="251" cy="251"/>
              </a:xfrm>
              <a:prstGeom prst="rect">
                <a:avLst/>
              </a:prstGeom>
              <a:gradFill rotWithShape="0">
                <a:gsLst>
                  <a:gs pos="0">
                    <a:srgbClr val="474747">
                      <a:gamma/>
                      <a:shade val="0"/>
                      <a:invGamma/>
                    </a:srgbClr>
                  </a:gs>
                  <a:gs pos="50000">
                    <a:srgbClr val="474747"/>
                  </a:gs>
                  <a:gs pos="100000">
                    <a:srgbClr val="474747">
                      <a:gamma/>
                      <a:shade val="0"/>
                      <a:invGamma/>
                    </a:srgbClr>
                  </a:gs>
                </a:gsLst>
                <a:lin ang="5400000" scaled="1"/>
              </a:gradFill>
              <a:ln w="12700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IN" dirty="0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 rot="-5400000">
                <a:off x="3577" y="1812"/>
                <a:ext cx="203" cy="145"/>
              </a:xfrm>
              <a:custGeom>
                <a:avLst/>
                <a:gdLst>
                  <a:gd name="T0" fmla="*/ 144 w 203"/>
                  <a:gd name="T1" fmla="*/ 0 h 145"/>
                  <a:gd name="T2" fmla="*/ 58 w 203"/>
                  <a:gd name="T3" fmla="*/ 0 h 145"/>
                  <a:gd name="T4" fmla="*/ 0 w 203"/>
                  <a:gd name="T5" fmla="*/ 144 h 145"/>
                  <a:gd name="T6" fmla="*/ 202 w 203"/>
                  <a:gd name="T7" fmla="*/ 144 h 145"/>
                  <a:gd name="T8" fmla="*/ 144 w 203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45">
                    <a:moveTo>
                      <a:pt x="144" y="0"/>
                    </a:moveTo>
                    <a:lnTo>
                      <a:pt x="58" y="0"/>
                    </a:lnTo>
                    <a:lnTo>
                      <a:pt x="0" y="144"/>
                    </a:lnTo>
                    <a:lnTo>
                      <a:pt x="202" y="144"/>
                    </a:lnTo>
                    <a:lnTo>
                      <a:pt x="144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 rot="-5400000">
                <a:off x="3584" y="1675"/>
                <a:ext cx="101" cy="232"/>
              </a:xfrm>
              <a:custGeom>
                <a:avLst/>
                <a:gdLst>
                  <a:gd name="T0" fmla="*/ 100 w 101"/>
                  <a:gd name="T1" fmla="*/ 0 h 232"/>
                  <a:gd name="T2" fmla="*/ 0 w 101"/>
                  <a:gd name="T3" fmla="*/ 87 h 232"/>
                  <a:gd name="T4" fmla="*/ 57 w 101"/>
                  <a:gd name="T5" fmla="*/ 231 h 232"/>
                  <a:gd name="T6" fmla="*/ 100 w 101"/>
                  <a:gd name="T7" fmla="*/ 202 h 232"/>
                  <a:gd name="T8" fmla="*/ 100 w 101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232">
                    <a:moveTo>
                      <a:pt x="100" y="0"/>
                    </a:moveTo>
                    <a:lnTo>
                      <a:pt x="0" y="87"/>
                    </a:lnTo>
                    <a:lnTo>
                      <a:pt x="57" y="231"/>
                    </a:lnTo>
                    <a:lnTo>
                      <a:pt x="100" y="202"/>
                    </a:lnTo>
                    <a:lnTo>
                      <a:pt x="100" y="0"/>
                    </a:lnTo>
                  </a:path>
                </a:pathLst>
              </a:custGeom>
              <a:gradFill rotWithShape="0">
                <a:gsLst>
                  <a:gs pos="0">
                    <a:srgbClr val="DADADA"/>
                  </a:gs>
                  <a:gs pos="100000">
                    <a:srgbClr val="DADADA">
                      <a:gamma/>
                      <a:shade val="60000"/>
                      <a:invGamma/>
                    </a:srgbClr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2" name="Freeform 51"/>
              <p:cNvSpPr>
                <a:spLocks/>
              </p:cNvSpPr>
              <p:nvPr/>
            </p:nvSpPr>
            <p:spPr bwMode="auto">
              <a:xfrm rot="-5400000">
                <a:off x="3584" y="1863"/>
                <a:ext cx="102" cy="232"/>
              </a:xfrm>
              <a:custGeom>
                <a:avLst/>
                <a:gdLst>
                  <a:gd name="T0" fmla="*/ 0 w 102"/>
                  <a:gd name="T1" fmla="*/ 0 h 232"/>
                  <a:gd name="T2" fmla="*/ 101 w 102"/>
                  <a:gd name="T3" fmla="*/ 87 h 232"/>
                  <a:gd name="T4" fmla="*/ 43 w 102"/>
                  <a:gd name="T5" fmla="*/ 231 h 232"/>
                  <a:gd name="T6" fmla="*/ 0 w 102"/>
                  <a:gd name="T7" fmla="*/ 202 h 232"/>
                  <a:gd name="T8" fmla="*/ 0 w 102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232">
                    <a:moveTo>
                      <a:pt x="0" y="0"/>
                    </a:moveTo>
                    <a:lnTo>
                      <a:pt x="101" y="87"/>
                    </a:lnTo>
                    <a:lnTo>
                      <a:pt x="43" y="231"/>
                    </a:lnTo>
                    <a:lnTo>
                      <a:pt x="0" y="202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 rot="-5400000">
                <a:off x="3418" y="1841"/>
                <a:ext cx="289" cy="88"/>
              </a:xfrm>
              <a:custGeom>
                <a:avLst/>
                <a:gdLst>
                  <a:gd name="T0" fmla="*/ 288 w 289"/>
                  <a:gd name="T1" fmla="*/ 0 h 88"/>
                  <a:gd name="T2" fmla="*/ 0 w 289"/>
                  <a:gd name="T3" fmla="*/ 0 h 88"/>
                  <a:gd name="T4" fmla="*/ 101 w 289"/>
                  <a:gd name="T5" fmla="*/ 87 h 88"/>
                  <a:gd name="T6" fmla="*/ 187 w 289"/>
                  <a:gd name="T7" fmla="*/ 87 h 88"/>
                  <a:gd name="T8" fmla="*/ 288 w 289"/>
                  <a:gd name="T9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88">
                    <a:moveTo>
                      <a:pt x="288" y="0"/>
                    </a:moveTo>
                    <a:lnTo>
                      <a:pt x="0" y="0"/>
                    </a:lnTo>
                    <a:lnTo>
                      <a:pt x="101" y="87"/>
                    </a:lnTo>
                    <a:lnTo>
                      <a:pt x="187" y="87"/>
                    </a:lnTo>
                    <a:lnTo>
                      <a:pt x="288" y="0"/>
                    </a:lnTo>
                  </a:path>
                </a:pathLst>
              </a:custGeom>
              <a:gradFill rotWithShape="0">
                <a:gsLst>
                  <a:gs pos="0">
                    <a:srgbClr val="DADADA">
                      <a:gamma/>
                      <a:shade val="60000"/>
                      <a:invGamma/>
                    </a:srgbClr>
                  </a:gs>
                  <a:gs pos="100000">
                    <a:srgbClr val="DADADA"/>
                  </a:gs>
                </a:gsLst>
                <a:lin ang="5400000" scaled="1"/>
              </a:gradFill>
              <a:ln w="127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34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sfm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66800" y="2340546"/>
            <a:ext cx="93218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3000" dirty="0" smtClean="0">
                <a:latin typeface="Calibri" panose="020F0502020204030204" pitchFamily="34" charset="0"/>
              </a:rPr>
              <a:t>Given many points in 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correspondence</a:t>
            </a:r>
            <a:r>
              <a:rPr lang="en-US" altLang="en-US" sz="3000" dirty="0" smtClean="0">
                <a:latin typeface="Calibri" panose="020F0502020204030204" pitchFamily="34" charset="0"/>
              </a:rPr>
              <a:t> across several images, {(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u</a:t>
            </a:r>
            <a:r>
              <a:rPr lang="en-US" altLang="en-US" sz="3000" i="1" baseline="-25000" dirty="0" smtClean="0">
                <a:latin typeface="Calibri" panose="020F0502020204030204" pitchFamily="34" charset="0"/>
              </a:rPr>
              <a:t>ij</a:t>
            </a:r>
            <a:r>
              <a:rPr lang="en-US" altLang="en-US" sz="3000" dirty="0" smtClean="0">
                <a:latin typeface="Calibri" panose="020F0502020204030204" pitchFamily="34" charset="0"/>
              </a:rPr>
              <a:t>,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v</a:t>
            </a:r>
            <a:r>
              <a:rPr lang="en-US" altLang="en-US" sz="3000" i="1" baseline="-25000" dirty="0" smtClean="0">
                <a:latin typeface="Calibri" panose="020F0502020204030204" pitchFamily="34" charset="0"/>
              </a:rPr>
              <a:t>ij</a:t>
            </a:r>
            <a:r>
              <a:rPr lang="en-US" altLang="en-US" sz="3000" dirty="0" smtClean="0">
                <a:latin typeface="Calibri" panose="020F0502020204030204" pitchFamily="34" charset="0"/>
              </a:rPr>
              <a:t>)}, simultaneously compute the 3D location </a:t>
            </a:r>
            <a:r>
              <a:rPr lang="en-US" altLang="en-US" sz="3000" b="1" dirty="0" smtClean="0">
                <a:latin typeface="Calibri" panose="020F0502020204030204" pitchFamily="34" charset="0"/>
              </a:rPr>
              <a:t>x</a:t>
            </a:r>
            <a:r>
              <a:rPr lang="en-US" altLang="en-US" sz="3000" i="1" baseline="-25000" dirty="0" smtClean="0">
                <a:latin typeface="Calibri" panose="020F0502020204030204" pitchFamily="34" charset="0"/>
              </a:rPr>
              <a:t>i</a:t>
            </a:r>
            <a:r>
              <a:rPr lang="en-US" altLang="en-US" sz="3000" dirty="0" smtClean="0">
                <a:latin typeface="Calibri" panose="020F0502020204030204" pitchFamily="34" charset="0"/>
              </a:rPr>
              <a:t> and camera (or 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motion</a:t>
            </a:r>
            <a:r>
              <a:rPr lang="en-US" altLang="en-US" sz="3000" dirty="0" smtClean="0">
                <a:latin typeface="Calibri" panose="020F0502020204030204" pitchFamily="34" charset="0"/>
              </a:rPr>
              <a:t>) parameters (</a:t>
            </a:r>
            <a:r>
              <a:rPr lang="en-US" altLang="en-US" sz="3000" b="1" dirty="0" smtClean="0">
                <a:latin typeface="Calibri" panose="020F0502020204030204" pitchFamily="34" charset="0"/>
              </a:rPr>
              <a:t>K</a:t>
            </a:r>
            <a:r>
              <a:rPr lang="en-US" altLang="en-US" sz="3000" dirty="0" smtClean="0">
                <a:latin typeface="Calibri" panose="020F0502020204030204" pitchFamily="34" charset="0"/>
              </a:rPr>
              <a:t>,</a:t>
            </a:r>
            <a:r>
              <a:rPr lang="en-US" altLang="en-US" sz="3000" b="1" dirty="0" smtClean="0">
                <a:latin typeface="Calibri" panose="020F0502020204030204" pitchFamily="34" charset="0"/>
              </a:rPr>
              <a:t> R</a:t>
            </a:r>
            <a:r>
              <a:rPr lang="en-US" altLang="en-US" sz="3000" i="1" baseline="-25000" dirty="0" smtClean="0">
                <a:latin typeface="Calibri" panose="020F0502020204030204" pitchFamily="34" charset="0"/>
              </a:rPr>
              <a:t>j</a:t>
            </a:r>
            <a:r>
              <a:rPr lang="en-US" altLang="en-US" sz="3000" i="1" dirty="0" smtClean="0">
                <a:latin typeface="Calibri" panose="020F0502020204030204" pitchFamily="34" charset="0"/>
              </a:rPr>
              <a:t>, </a:t>
            </a:r>
            <a:r>
              <a:rPr lang="en-US" altLang="en-US" sz="3000" b="1" dirty="0" smtClean="0">
                <a:latin typeface="Calibri" panose="020F0502020204030204" pitchFamily="34" charset="0"/>
              </a:rPr>
              <a:t>t</a:t>
            </a:r>
            <a:r>
              <a:rPr lang="en-US" altLang="en-US" sz="3000" i="1" baseline="-25000" dirty="0" smtClean="0">
                <a:latin typeface="Calibri" panose="020F0502020204030204" pitchFamily="34" charset="0"/>
              </a:rPr>
              <a:t>j</a:t>
            </a:r>
            <a:r>
              <a:rPr lang="en-US" altLang="en-US" sz="3000" dirty="0" smtClean="0">
                <a:latin typeface="Calibri" panose="020F0502020204030204" pitchFamily="34" charset="0"/>
              </a:rPr>
              <a:t>)</a:t>
            </a:r>
          </a:p>
          <a:p>
            <a:pPr lvl="1"/>
            <a:endParaRPr lang="en-US" altLang="en-US" sz="3000" dirty="0" smtClean="0">
              <a:latin typeface="Calibri" panose="020F0502020204030204" pitchFamily="34" charset="0"/>
            </a:endParaRPr>
          </a:p>
          <a:p>
            <a:pPr lvl="1"/>
            <a:endParaRPr lang="en-US" altLang="en-US" sz="3000" dirty="0" smtClean="0">
              <a:latin typeface="Calibri" panose="020F0502020204030204" pitchFamily="34" charset="0"/>
            </a:endParaRPr>
          </a:p>
          <a:p>
            <a:pPr lvl="1"/>
            <a:endParaRPr lang="en-US" altLang="en-US" sz="3000" dirty="0" smtClean="0">
              <a:latin typeface="Calibri" panose="020F0502020204030204" pitchFamily="34" charset="0"/>
            </a:endParaRPr>
          </a:p>
        </p:txBody>
      </p:sp>
      <p:pic>
        <p:nvPicPr>
          <p:cNvPr id="6" name="Picture 4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2" y="4101592"/>
            <a:ext cx="3189288" cy="88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191000" y="4046029"/>
            <a:ext cx="1676400" cy="9144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99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framework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6</a:t>
            </a:fld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2169922" y="2259076"/>
            <a:ext cx="7791577" cy="3100324"/>
            <a:chOff x="1069848" y="2093976"/>
            <a:chExt cx="7791577" cy="3100324"/>
          </a:xfrm>
        </p:grpSpPr>
        <p:sp>
          <p:nvSpPr>
            <p:cNvPr id="9" name="Rectangle 8"/>
            <p:cNvSpPr/>
            <p:nvPr/>
          </p:nvSpPr>
          <p:spPr>
            <a:xfrm>
              <a:off x="3797300" y="4381500"/>
              <a:ext cx="1612900" cy="812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/>
                <a:t>Camera Calibration</a:t>
              </a:r>
              <a:endParaRPr lang="en-IN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69848" y="2093976"/>
              <a:ext cx="7791577" cy="3100324"/>
              <a:chOff x="1069848" y="2093976"/>
              <a:chExt cx="7791577" cy="3100324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069848" y="2421763"/>
                <a:ext cx="1435100" cy="736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Image Sequence</a:t>
                </a:r>
                <a:endParaRPr lang="en-IN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076198" y="3968750"/>
                <a:ext cx="1428750" cy="1225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Feature Extraction &amp; Matching</a:t>
                </a:r>
                <a:endParaRPr lang="en-IN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7045325" y="4038600"/>
                <a:ext cx="1816100" cy="11557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Computing </a:t>
                </a:r>
              </a:p>
              <a:p>
                <a:pPr algn="ctr"/>
                <a:r>
                  <a:rPr lang="en-IN" dirty="0" smtClean="0"/>
                  <a:t>F-Matrix and E-Matrix</a:t>
                </a:r>
                <a:endParaRPr lang="en-IN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620000" y="2093976"/>
                <a:ext cx="1949450" cy="12802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 smtClean="0"/>
                  <a:t>3D Reconstruction from 2D points</a:t>
                </a:r>
                <a:endParaRPr lang="en-IN" dirty="0"/>
              </a:p>
            </p:txBody>
          </p:sp>
        </p:grpSp>
      </p:grpSp>
      <p:sp>
        <p:nvSpPr>
          <p:cNvPr id="15" name="Down Arrow 14"/>
          <p:cNvSpPr/>
          <p:nvPr/>
        </p:nvSpPr>
        <p:spPr>
          <a:xfrm>
            <a:off x="2887472" y="3323463"/>
            <a:ext cx="185928" cy="81038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ight Arrow 15"/>
          <p:cNvSpPr/>
          <p:nvPr/>
        </p:nvSpPr>
        <p:spPr>
          <a:xfrm>
            <a:off x="3605022" y="4889500"/>
            <a:ext cx="1292352" cy="2413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ight Arrow 16"/>
          <p:cNvSpPr/>
          <p:nvPr/>
        </p:nvSpPr>
        <p:spPr>
          <a:xfrm>
            <a:off x="6510274" y="4686300"/>
            <a:ext cx="1635125" cy="203200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 rot="16200000">
            <a:off x="8634031" y="3757231"/>
            <a:ext cx="664337" cy="228599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Lightning Bolt 2"/>
          <p:cNvSpPr/>
          <p:nvPr/>
        </p:nvSpPr>
        <p:spPr>
          <a:xfrm>
            <a:off x="5486400" y="3323463"/>
            <a:ext cx="279400" cy="122313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Cloud 5"/>
          <p:cNvSpPr/>
          <p:nvPr/>
        </p:nvSpPr>
        <p:spPr>
          <a:xfrm>
            <a:off x="4897373" y="2259076"/>
            <a:ext cx="2233675" cy="128028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Assume that camera is calibrated</a:t>
            </a:r>
            <a:endParaRPr lang="en-IN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05774" y="505714"/>
            <a:ext cx="1949450" cy="1280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Refinement by adding more views</a:t>
            </a:r>
            <a:endParaRPr lang="en-IN" dirty="0"/>
          </a:p>
        </p:txBody>
      </p:sp>
      <p:sp>
        <p:nvSpPr>
          <p:cNvPr id="20" name="Right Arrow 19"/>
          <p:cNvSpPr/>
          <p:nvPr/>
        </p:nvSpPr>
        <p:spPr>
          <a:xfrm rot="16200000">
            <a:off x="8633617" y="1937671"/>
            <a:ext cx="476187" cy="16662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Lightning Bolt 20"/>
          <p:cNvSpPr/>
          <p:nvPr/>
        </p:nvSpPr>
        <p:spPr>
          <a:xfrm flipV="1">
            <a:off x="9678631" y="2758314"/>
            <a:ext cx="376593" cy="44270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Cloud 21"/>
          <p:cNvSpPr/>
          <p:nvPr/>
        </p:nvSpPr>
        <p:spPr>
          <a:xfrm>
            <a:off x="9678631" y="1877121"/>
            <a:ext cx="2281684" cy="976420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Triangulation</a:t>
            </a:r>
            <a:endParaRPr lang="en-IN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06832"/>
            <a:ext cx="10058400" cy="1609344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DATASET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10881360" cy="4050792"/>
          </a:xfrm>
        </p:spPr>
        <p:txBody>
          <a:bodyPr>
            <a:normAutofit/>
          </a:bodyPr>
          <a:lstStyle/>
          <a:p>
            <a:r>
              <a:rPr lang="en-IN" sz="3000" b="1" dirty="0" smtClean="0">
                <a:latin typeface="Calibri" panose="020F0502020204030204" pitchFamily="34" charset="0"/>
              </a:rPr>
              <a:t>Fountain P-11 Sequence</a:t>
            </a:r>
          </a:p>
          <a:p>
            <a:pPr marL="0" indent="0">
              <a:buNone/>
            </a:pPr>
            <a:r>
              <a:rPr lang="en-IN" sz="2500" b="1" dirty="0">
                <a:latin typeface="Calibri" panose="020F0502020204030204" pitchFamily="34" charset="0"/>
                <a:hlinkClick r:id="rId2"/>
              </a:rPr>
              <a:t>http://cvlabwww.epfl.ch/~</a:t>
            </a:r>
            <a:r>
              <a:rPr lang="en-IN" sz="2500" b="1" dirty="0" smtClean="0">
                <a:latin typeface="Calibri" panose="020F0502020204030204" pitchFamily="34" charset="0"/>
                <a:hlinkClick r:id="rId2"/>
              </a:rPr>
              <a:t>strecha/multiview/denseMVS.html</a:t>
            </a:r>
            <a:r>
              <a:rPr lang="en-IN" sz="2500" b="1" dirty="0" smtClean="0">
                <a:latin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en-IN" sz="2500" b="1" dirty="0">
              <a:latin typeface="Calibri" panose="020F0502020204030204" pitchFamily="34" charset="0"/>
            </a:endParaRPr>
          </a:p>
          <a:p>
            <a:r>
              <a:rPr lang="en-IN" sz="3000" b="1" dirty="0" smtClean="0">
                <a:latin typeface="Calibri" panose="020F0502020204030204" pitchFamily="34" charset="0"/>
              </a:rPr>
              <a:t>Herz-Jesu-P8</a:t>
            </a:r>
          </a:p>
          <a:p>
            <a:pPr marL="0" indent="0">
              <a:buNone/>
            </a:pPr>
            <a:r>
              <a:rPr lang="en-IN" sz="2500" b="1" dirty="0">
                <a:latin typeface="Calibri" panose="020F0502020204030204" pitchFamily="34" charset="0"/>
                <a:hlinkClick r:id="rId3"/>
              </a:rPr>
              <a:t>http://cvlabwww.epfl.ch/~</a:t>
            </a:r>
            <a:r>
              <a:rPr lang="en-IN" sz="2500" b="1" dirty="0" smtClean="0">
                <a:latin typeface="Calibri" panose="020F0502020204030204" pitchFamily="34" charset="0"/>
                <a:hlinkClick r:id="rId3"/>
              </a:rPr>
              <a:t>strecha/multiview/herzjesu_dense.html</a:t>
            </a:r>
            <a:r>
              <a:rPr lang="en-IN" sz="3000" b="1" dirty="0" smtClean="0">
                <a:latin typeface="Calibri" panose="020F0502020204030204" pitchFamily="34" charset="0"/>
              </a:rPr>
              <a:t> </a:t>
            </a:r>
            <a:endParaRPr lang="en-IN" sz="30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4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94450"/>
            <a:ext cx="10058400" cy="1609344"/>
          </a:xfrm>
        </p:spPr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Feature correspondence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10" name="Slide Number Placeholder 7"/>
          <p:cNvSpPr txBox="1">
            <a:spLocks/>
          </p:cNvSpPr>
          <p:nvPr/>
        </p:nvSpPr>
        <p:spPr>
          <a:xfrm>
            <a:off x="7797800" y="6028309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rgbClr val="FFFFFF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4708B0-A341-424E-A9EF-84CF875B5BED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11" name="Picture 2" descr="chouse01_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16200" y="1761109"/>
            <a:ext cx="3451225" cy="41862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4"/>
          <p:cNvSpPr txBox="1">
            <a:spLocks noChangeArrowheads="1"/>
          </p:cNvSpPr>
          <p:nvPr/>
        </p:nvSpPr>
        <p:spPr>
          <a:xfrm>
            <a:off x="1701800" y="1499172"/>
            <a:ext cx="4033838" cy="441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2600" dirty="0">
              <a:ea typeface="新細明體" panose="02020500000000000000" pitchFamily="18" charset="-120"/>
            </a:endParaRPr>
          </a:p>
        </p:txBody>
      </p:sp>
      <p:pic>
        <p:nvPicPr>
          <p:cNvPr id="13" name="Picture 5" descr="chouse01_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3400" y="1913509"/>
            <a:ext cx="3392488" cy="3886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" name="Freeform 6"/>
          <p:cNvSpPr>
            <a:spLocks/>
          </p:cNvSpPr>
          <p:nvPr/>
        </p:nvSpPr>
        <p:spPr bwMode="auto">
          <a:xfrm>
            <a:off x="4292600" y="2904109"/>
            <a:ext cx="4191000" cy="685800"/>
          </a:xfrm>
          <a:custGeom>
            <a:avLst/>
            <a:gdLst>
              <a:gd name="T0" fmla="*/ 0 w 2640"/>
              <a:gd name="T1" fmla="*/ 0 h 432"/>
              <a:gd name="T2" fmla="*/ 1296 w 2640"/>
              <a:gd name="T3" fmla="*/ 432 h 432"/>
              <a:gd name="T4" fmla="*/ 2640 w 2640"/>
              <a:gd name="T5" fmla="*/ 0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0" h="432">
                <a:moveTo>
                  <a:pt x="0" y="0"/>
                </a:moveTo>
                <a:cubicBezTo>
                  <a:pt x="428" y="216"/>
                  <a:pt x="856" y="432"/>
                  <a:pt x="1296" y="432"/>
                </a:cubicBezTo>
                <a:cubicBezTo>
                  <a:pt x="1736" y="432"/>
                  <a:pt x="2188" y="216"/>
                  <a:pt x="2640" y="0"/>
                </a:cubicBezTo>
              </a:path>
            </a:pathLst>
          </a:custGeom>
          <a:noFill/>
          <a:ln w="57150" cmpd="sng">
            <a:solidFill>
              <a:srgbClr val="66FF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987800" y="2446909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8331200" y="2599309"/>
            <a:ext cx="3810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 dirty="0"/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2768600" y="5815584"/>
            <a:ext cx="19415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Image at t=t</a:t>
            </a:r>
            <a:r>
              <a:rPr kumimoji="1" lang="en-US" altLang="zh-TW" sz="24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0 </a:t>
            </a:r>
          </a:p>
          <a:p>
            <a:r>
              <a:rPr kumimoji="1"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(or left image)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7112000" y="5799709"/>
            <a:ext cx="224155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Image at t=t</a:t>
            </a:r>
            <a:r>
              <a:rPr kumimoji="1" lang="en-US" altLang="zh-TW" sz="24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r>
              <a:rPr kumimoji="1"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+dt </a:t>
            </a:r>
          </a:p>
          <a:p>
            <a:r>
              <a:rPr kumimoji="1" lang="en-US" altLang="zh-TW" dirty="0">
                <a:ea typeface="新細明體" panose="02020500000000000000" pitchFamily="18" charset="-120"/>
                <a:cs typeface="Arial" panose="020B0604020202020204" pitchFamily="34" charset="0"/>
              </a:rPr>
              <a:t>(or right image)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549400" y="2370709"/>
            <a:ext cx="987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Area a</a:t>
            </a:r>
          </a:p>
        </p:txBody>
      </p:sp>
      <p:sp>
        <p:nvSpPr>
          <p:cNvPr id="20" name="Line 12"/>
          <p:cNvSpPr>
            <a:spLocks noChangeShapeType="1"/>
          </p:cNvSpPr>
          <p:nvPr/>
        </p:nvSpPr>
        <p:spPr bwMode="auto">
          <a:xfrm>
            <a:off x="2463800" y="2599309"/>
            <a:ext cx="1600200" cy="0"/>
          </a:xfrm>
          <a:prstGeom prst="line">
            <a:avLst/>
          </a:prstGeom>
          <a:noFill/>
          <a:ln w="38100">
            <a:solidFill>
              <a:srgbClr val="FF66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dirty="0"/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4140200" y="4351909"/>
            <a:ext cx="4267200" cy="876300"/>
          </a:xfrm>
          <a:custGeom>
            <a:avLst/>
            <a:gdLst>
              <a:gd name="T0" fmla="*/ 0 w 2688"/>
              <a:gd name="T1" fmla="*/ 0 h 552"/>
              <a:gd name="T2" fmla="*/ 1440 w 2688"/>
              <a:gd name="T3" fmla="*/ 528 h 552"/>
              <a:gd name="T4" fmla="*/ 2688 w 2688"/>
              <a:gd name="T5" fmla="*/ 144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88" h="552">
                <a:moveTo>
                  <a:pt x="0" y="0"/>
                </a:moveTo>
                <a:cubicBezTo>
                  <a:pt x="496" y="252"/>
                  <a:pt x="992" y="504"/>
                  <a:pt x="1440" y="528"/>
                </a:cubicBezTo>
                <a:cubicBezTo>
                  <a:pt x="1888" y="552"/>
                  <a:pt x="2288" y="348"/>
                  <a:pt x="2688" y="144"/>
                </a:cubicBezTo>
              </a:path>
            </a:pathLst>
          </a:custGeom>
          <a:noFill/>
          <a:ln w="57150" cmpd="sng">
            <a:solidFill>
              <a:srgbClr val="66FFFF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143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latin typeface="Cambria" panose="02040503050406030204" pitchFamily="18" charset="0"/>
              </a:rPr>
              <a:t>Feature extraction</a:t>
            </a:r>
            <a:endParaRPr lang="en-I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000" dirty="0" smtClean="0">
                <a:latin typeface="Calibri" panose="020F0502020204030204" pitchFamily="34" charset="0"/>
              </a:rPr>
              <a:t>SIFT Features  Detection</a:t>
            </a:r>
          </a:p>
          <a:p>
            <a:endParaRPr lang="en-IN" sz="3000" dirty="0">
              <a:latin typeface="Calibri" panose="020F0502020204030204" pitchFamily="34" charset="0"/>
            </a:endParaRPr>
          </a:p>
          <a:p>
            <a:r>
              <a:rPr lang="en-IN" sz="3000" dirty="0" smtClean="0">
                <a:latin typeface="Calibri" panose="020F0502020204030204" pitchFamily="34" charset="0"/>
              </a:rPr>
              <a:t>Feature Matching</a:t>
            </a:r>
          </a:p>
          <a:p>
            <a:endParaRPr lang="en-IN" sz="3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A7DEC-195B-46BC-9494-0E7D1DD691FD}" type="slidenum">
              <a:rPr lang="en-IN" smtClean="0"/>
              <a:pPr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04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def\matrx #1#2{\left[&#10;    \begin{array}{#1} #2&#10;    \end{array} \right]} % real matrix (square brackets)&#10;\def\Rm{{\bf R}} % rotation matrix&#10;\def\Km{{\bf K}} % calibration matrix&#10;\def\tv{{\bf t}} % translation vector&#10;\def\xi{{\bf x}_i} % 3D point position&#10;\begin{eqnarray*}&#10;\hat{u}_{ij} &amp;=&amp; f(\Km,\Rm_j,\tv_j,\xi) \\&#10;\hat{v}_{ij} &amp;=&amp; g(\Km,\Rm_j,\tv_j,\xi)&#10;\end{eqnarray*}&#10;\end{document}&#10;"/>
  <p:tag name="EXTERNALNAME" val="Edittex"/>
  <p:tag name="BLEND" val="False"/>
  <p:tag name="TRANSPARENT" val="False"/>
  <p:tag name="BITMAPFORMAT" val="bmpmono"/>
  <p:tag name="DEBUGINTERACTIVE" val="True"/>
  <p:tag name="ORIGWIDTH" val="216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738</Words>
  <Application>Microsoft Office PowerPoint</Application>
  <PresentationFormat>Widescreen</PresentationFormat>
  <Paragraphs>170</Paragraphs>
  <Slides>27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굴림</vt:lpstr>
      <vt:lpstr>新細明體</vt:lpstr>
      <vt:lpstr>Arial</vt:lpstr>
      <vt:lpstr>Arial Black</vt:lpstr>
      <vt:lpstr>Calibri</vt:lpstr>
      <vt:lpstr>Calibri Light</vt:lpstr>
      <vt:lpstr>Cambria</vt:lpstr>
      <vt:lpstr>Candara</vt:lpstr>
      <vt:lpstr>Rockwell</vt:lpstr>
      <vt:lpstr>Rockwell Condensed</vt:lpstr>
      <vt:lpstr>Times New Roman</vt:lpstr>
      <vt:lpstr>Wingdings</vt:lpstr>
      <vt:lpstr>Office Theme</vt:lpstr>
      <vt:lpstr>Wood Type</vt:lpstr>
      <vt:lpstr>ClipArt</vt:lpstr>
      <vt:lpstr>3D Reconstruction from several images(structure from motion)</vt:lpstr>
      <vt:lpstr>CONTENT</vt:lpstr>
      <vt:lpstr>motivation</vt:lpstr>
      <vt:lpstr>WHY SFM?</vt:lpstr>
      <vt:lpstr>sfm</vt:lpstr>
      <vt:lpstr>framework</vt:lpstr>
      <vt:lpstr>DATASET</vt:lpstr>
      <vt:lpstr>Feature correspondence</vt:lpstr>
      <vt:lpstr>Feature extraction</vt:lpstr>
      <vt:lpstr>Feature extraction</vt:lpstr>
      <vt:lpstr>Camera calibration</vt:lpstr>
      <vt:lpstr>Fundamental matrix(f)</vt:lpstr>
      <vt:lpstr>Essential matrix(E)</vt:lpstr>
      <vt:lpstr>Camera matrix</vt:lpstr>
      <vt:lpstr>reconstruction</vt:lpstr>
      <vt:lpstr>triangulation</vt:lpstr>
      <vt:lpstr>triangulation</vt:lpstr>
      <vt:lpstr>Reconstruction from many views</vt:lpstr>
      <vt:lpstr>Refinement of reconstruction</vt:lpstr>
      <vt:lpstr>3D visualization</vt:lpstr>
      <vt:lpstr>Dataset:Fountain P-11 Sequence </vt:lpstr>
      <vt:lpstr>result</vt:lpstr>
      <vt:lpstr>Dataset:HERZ-JESU-P8 </vt:lpstr>
      <vt:lpstr>RESULT</vt:lpstr>
      <vt:lpstr>MORE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Reconstruction from several images</dc:title>
  <dc:creator>Pranjal Singh</dc:creator>
  <cp:lastModifiedBy>Pranjal Singh</cp:lastModifiedBy>
  <cp:revision>137</cp:revision>
  <dcterms:created xsi:type="dcterms:W3CDTF">2014-04-10T05:49:52Z</dcterms:created>
  <dcterms:modified xsi:type="dcterms:W3CDTF">2014-04-12T02:45:11Z</dcterms:modified>
</cp:coreProperties>
</file>